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74" r:id="rId6"/>
    <p:sldId id="261" r:id="rId7"/>
    <p:sldId id="284" r:id="rId8"/>
    <p:sldId id="262" r:id="rId9"/>
    <p:sldId id="263" r:id="rId10"/>
    <p:sldId id="264" r:id="rId11"/>
    <p:sldId id="265" r:id="rId12"/>
    <p:sldId id="269" r:id="rId13"/>
    <p:sldId id="258" r:id="rId14"/>
    <p:sldId id="268" r:id="rId15"/>
    <p:sldId id="266" r:id="rId16"/>
    <p:sldId id="267" r:id="rId17"/>
    <p:sldId id="273" r:id="rId18"/>
    <p:sldId id="270" r:id="rId19"/>
    <p:sldId id="271" r:id="rId20"/>
    <p:sldId id="272" r:id="rId21"/>
    <p:sldId id="275" r:id="rId22"/>
    <p:sldId id="276" r:id="rId23"/>
    <p:sldId id="280" r:id="rId24"/>
    <p:sldId id="277" r:id="rId25"/>
    <p:sldId id="278" r:id="rId26"/>
    <p:sldId id="279" r:id="rId27"/>
    <p:sldId id="283" r:id="rId28"/>
    <p:sldId id="282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9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85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89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13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6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64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8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12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88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36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92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B63E3-CD91-4EB9-BA58-01DC1E9B01D8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F02D-F9F2-47F8-ABE0-CD12F710D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9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5231"/>
          <a:stretch/>
        </p:blipFill>
        <p:spPr>
          <a:xfrm>
            <a:off x="3368040" y="4063841"/>
            <a:ext cx="4572000" cy="2473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7479">
            <a:off x="587374" y="726230"/>
            <a:ext cx="3981450" cy="30384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519748"/>
            <a:ext cx="381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73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Portes logiques</a:t>
            </a:r>
          </a:p>
        </p:txBody>
      </p:sp>
      <p:pic>
        <p:nvPicPr>
          <p:cNvPr id="5122" name="Picture 2" descr="https://study.com/cimages/multimages/16/bf424dd7-26f4-4634-8807-8e714f6cdb86_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355080" cy="30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electronique-et-informatique.fr/Electronique-et-Informatique/Digit/images/Identite_logique_realisee_avec_des_portes_electronique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9"/>
          <a:stretch/>
        </p:blipFill>
        <p:spPr bwMode="auto">
          <a:xfrm>
            <a:off x="6398521" y="2804160"/>
            <a:ext cx="5793479" cy="31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/>
              <a:t>Le condensateur</a:t>
            </a:r>
            <a:endParaRPr lang="fr-FR" dirty="0"/>
          </a:p>
        </p:txBody>
      </p:sp>
      <p:pic>
        <p:nvPicPr>
          <p:cNvPr id="4102" name="Picture 6" descr="https://lh3.googleusercontent.com/proxy/AwNKH9yMqleaKzk3f4A_YmHpJlIGGEjbd5bL2-2_ALkkADZSqVKtKnZgSqKPBgs0iwUy_p_SoI3dXVBJFr4146J8R2VksU74yWAoePdr_LpizV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52304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tecnipass.com/img-cours/806e2bf806dfbe5744075b50f0faa8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0" y="2174479"/>
            <a:ext cx="6664353" cy="23547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960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0120" y="6959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Premiers calculateurs</a:t>
            </a:r>
          </a:p>
        </p:txBody>
      </p:sp>
      <p:pic>
        <p:nvPicPr>
          <p:cNvPr id="5122" name="Picture 2" descr="https://i.pinimg.com/originals/f2/f9/be/f2f9be1ac8c0f7e2009a6f106cdbd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906"/>
            <a:ext cx="841248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38200" y="5967481"/>
            <a:ext cx="665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Mark 1 de chez IBM (1937)</a:t>
            </a:r>
          </a:p>
        </p:txBody>
      </p:sp>
      <p:pic>
        <p:nvPicPr>
          <p:cNvPr id="5124" name="Picture 4" descr="https://upload.wikimedia.org/wikipedia/commons/thumb/8/8a/H96566k.jpg/250px-H96566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57" y="3695450"/>
            <a:ext cx="3332454" cy="262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x1.b-cdn.net/csz/news/800/2019/themilkwee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5" y="1892651"/>
            <a:ext cx="2668058" cy="16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Alan Turing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85" y="1827747"/>
            <a:ext cx="7143750" cy="3352800"/>
          </a:xfrm>
          <a:prstGeom prst="rect">
            <a:avLst/>
          </a:prstGeom>
        </p:spPr>
      </p:pic>
      <p:pic>
        <p:nvPicPr>
          <p:cNvPr id="1026" name="Picture 2" descr="Résultat de recherche d'images pour &quot;alan turi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06"/>
            <a:ext cx="4318792" cy="54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234940" y="5317606"/>
            <a:ext cx="6416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de Turing 1936</a:t>
            </a:r>
          </a:p>
        </p:txBody>
      </p:sp>
    </p:spTree>
    <p:extLst>
      <p:ext uri="{BB962C8B-B14F-4D97-AF65-F5344CB8AC3E}">
        <p14:creationId xmlns:p14="http://schemas.microsoft.com/office/powerpoint/2010/main" val="296280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2040" y="18224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Seconde guerre mondiale</a:t>
            </a:r>
          </a:p>
        </p:txBody>
      </p:sp>
      <p:pic>
        <p:nvPicPr>
          <p:cNvPr id="2050" name="Picture 2" descr="Résultat de recherche d'images pour &quot;blocus u-boo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" y="1543395"/>
            <a:ext cx="8534400" cy="53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2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-555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</a:t>
            </a:r>
            <a:r>
              <a:rPr lang="fr-FR" dirty="0" err="1"/>
              <a:t>Enigma</a:t>
            </a:r>
            <a:endParaRPr lang="fr-FR" dirty="0"/>
          </a:p>
        </p:txBody>
      </p:sp>
      <p:pic>
        <p:nvPicPr>
          <p:cNvPr id="4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3523" y="1491406"/>
            <a:ext cx="6827524" cy="384048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2676" y="1505580"/>
            <a:ext cx="6851101" cy="38537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19"/>
            <a:ext cx="12232758" cy="68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Colossus</a:t>
            </a:r>
            <a:r>
              <a:rPr lang="fr-FR" dirty="0"/>
              <a:t>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206"/>
            <a:ext cx="6486706" cy="5102794"/>
          </a:xfrm>
          <a:prstGeom prst="rect">
            <a:avLst/>
          </a:prstGeom>
        </p:spPr>
      </p:pic>
      <p:pic>
        <p:nvPicPr>
          <p:cNvPr id="3074" name="Picture 2" descr="https://ekladata.com/qCrhda95qYgfTCBqdyO_RI88c8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51" y="2547686"/>
            <a:ext cx="5032839" cy="30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pple.com/ac/structured-data/images/open_graph_logo.png?201810271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"/>
            <a:ext cx="12162971" cy="638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24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Transistor</a:t>
            </a:r>
          </a:p>
        </p:txBody>
      </p:sp>
      <p:pic>
        <p:nvPicPr>
          <p:cNvPr id="7170" name="Picture 2" descr="http://www.zpag.net/Electroniques/Transistor/Images1/histoi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069"/>
            <a:ext cx="5970905" cy="53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ages.squarespace-cdn.com/content/v1/5215c73ee4b0af0a31352af3/1442994910358-0MRNW7X2C2PQIOX6TFZU/ke17ZwdGBToddI8pDm48kNzo6riukjoBiA1_QjOlxEVZw-zPPgdn4jUwVcJE1ZvWQUxwkmyExglNqGp0IvTJZUJFbgE-7XRK3dMEBRBhUpzmTasLcJ2IgQAGL8kXCFMzO33ZqcHLymCKaFdRHAcZpevnX6drshmc-cUett9cruI/image-asset.jpeg?format=5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97628"/>
            <a:ext cx="5993481" cy="47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55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Principe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49" y="1690688"/>
            <a:ext cx="6426013" cy="4611910"/>
          </a:xfrm>
          <a:prstGeom prst="rect">
            <a:avLst/>
          </a:prstGeom>
        </p:spPr>
      </p:pic>
      <p:pic>
        <p:nvPicPr>
          <p:cNvPr id="9218" name="Picture 2" descr="Résultat de recherche d'images pour &quot;transistor princip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163829"/>
            <a:ext cx="4277345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ésultat de recherche d'images pour &quot;transistor princip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409949"/>
            <a:ext cx="4276725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100" y="204160"/>
            <a:ext cx="10515600" cy="801688"/>
          </a:xfrm>
        </p:spPr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premières méthodes</a:t>
            </a:r>
          </a:p>
        </p:txBody>
      </p:sp>
      <p:pic>
        <p:nvPicPr>
          <p:cNvPr id="1026" name="Picture 2" descr="https://upload.wikimedia.org/wikipedia/commons/0/0b/Ybc7289-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690688"/>
            <a:ext cx="32194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205740" y="5060937"/>
                <a:ext cx="7518400" cy="164154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4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4800" dirty="0"/>
                  <a:t> au millionième près</a:t>
                </a:r>
              </a:p>
              <a:p>
                <a:pPr algn="ctr"/>
                <a:r>
                  <a:rPr lang="fr-FR" sz="4800" dirty="0"/>
                  <a:t>(</a:t>
                </a:r>
                <a14:m>
                  <m:oMath xmlns:m="http://schemas.openxmlformats.org/officeDocument/2006/math">
                    <m:r>
                      <a:rPr lang="fr-FR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fr-FR" sz="4800" dirty="0"/>
                  <a:t>3 000 ans)</a:t>
                </a: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" y="5060937"/>
                <a:ext cx="7518400" cy="1641540"/>
              </a:xfrm>
              <a:prstGeom prst="rect">
                <a:avLst/>
              </a:prstGeom>
              <a:blipFill rotWithShape="0">
                <a:blip r:embed="rId3"/>
                <a:stretch>
                  <a:fillRect t="-1418" b="-15957"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/>
          <p:cNvCxnSpPr>
            <a:stCxn id="4" idx="0"/>
          </p:cNvCxnSpPr>
          <p:nvPr/>
        </p:nvCxnSpPr>
        <p:spPr>
          <a:xfrm flipH="1" flipV="1">
            <a:off x="2876868" y="3402657"/>
            <a:ext cx="1088072" cy="16582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upload.wikimedia.org/wikipedia/commons/thumb/6/66/NAMA_Machine_d%27Anticyth%C3%A8re_1.jpg/170px-NAMA_Machine_d%27Anticyth%C3%A8r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1" y="1560827"/>
            <a:ext cx="3473224" cy="310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Porte ET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9" y="2053590"/>
            <a:ext cx="4495335" cy="42862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42" y="2053590"/>
            <a:ext cx="4424272" cy="40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Porte OU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" y="1690688"/>
            <a:ext cx="4753706" cy="4511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22" y="1708308"/>
            <a:ext cx="5488871" cy="4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3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Les premiers ordinateurs</a:t>
            </a:r>
          </a:p>
        </p:txBody>
      </p:sp>
      <p:pic>
        <p:nvPicPr>
          <p:cNvPr id="10242" name="Picture 2" descr="https://upload.wikimedia.org/wikipedia/commons/thumb/e/e5/ENIAC-changing_a_tube.jpg/220px-ENIAC-changing_a_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6" y="1690688"/>
            <a:ext cx="5933024" cy="49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629400" y="1690688"/>
            <a:ext cx="5212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1945 : ENIAC</a:t>
            </a:r>
          </a:p>
          <a:p>
            <a:r>
              <a:rPr lang="fr-FR" sz="3600" dirty="0"/>
              <a:t>17 468 tubes à vide</a:t>
            </a:r>
          </a:p>
          <a:p>
            <a:r>
              <a:rPr lang="fr-FR" sz="3600" dirty="0"/>
              <a:t>30 tonnes</a:t>
            </a:r>
          </a:p>
          <a:p>
            <a:r>
              <a:rPr lang="fr-FR" sz="3600" dirty="0"/>
              <a:t>167 m²</a:t>
            </a:r>
          </a:p>
          <a:p>
            <a:r>
              <a:rPr lang="fr-FR" sz="3600" dirty="0"/>
              <a:t>160kW</a:t>
            </a:r>
          </a:p>
          <a:p>
            <a:r>
              <a:rPr lang="fr-FR" sz="3600" dirty="0"/>
              <a:t>100 Hz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31280" y="5107981"/>
            <a:ext cx="530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Plusieurs heures entre deux pannes !!!</a:t>
            </a:r>
          </a:p>
        </p:txBody>
      </p:sp>
    </p:spTree>
    <p:extLst>
      <p:ext uri="{BB962C8B-B14F-4D97-AF65-F5344CB8AC3E}">
        <p14:creationId xmlns:p14="http://schemas.microsoft.com/office/powerpoint/2010/main" val="41632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3440" y="-24447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Les grands noms</a:t>
            </a:r>
          </a:p>
        </p:txBody>
      </p:sp>
      <p:pic>
        <p:nvPicPr>
          <p:cNvPr id="13314" name="Picture 2" descr="Résultat de recherche d'images pour &quot;turi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3908811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ésultat de recherche d'images pour &quot;von neuman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60" y="737549"/>
            <a:ext cx="3960837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ésultat de recherche d'images pour &quot;claude shanno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47" y="737550"/>
            <a:ext cx="4142053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7680" y="5708013"/>
            <a:ext cx="3215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Alan Turing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93470" y="5695788"/>
            <a:ext cx="449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John Von </a:t>
            </a:r>
            <a:r>
              <a:rPr lang="fr-FR" sz="4400" dirty="0" err="1"/>
              <a:t>Neuman</a:t>
            </a:r>
            <a:endParaRPr lang="fr-FR" sz="4400" dirty="0"/>
          </a:p>
        </p:txBody>
      </p:sp>
      <p:sp>
        <p:nvSpPr>
          <p:cNvPr id="9" name="ZoneTexte 8"/>
          <p:cNvSpPr txBox="1"/>
          <p:nvPr/>
        </p:nvSpPr>
        <p:spPr>
          <a:xfrm>
            <a:off x="8184655" y="5717676"/>
            <a:ext cx="3900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Claude Shannon</a:t>
            </a:r>
          </a:p>
        </p:txBody>
      </p:sp>
    </p:spTree>
    <p:extLst>
      <p:ext uri="{BB962C8B-B14F-4D97-AF65-F5344CB8AC3E}">
        <p14:creationId xmlns:p14="http://schemas.microsoft.com/office/powerpoint/2010/main" val="9471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Loi de Moore</a:t>
            </a:r>
          </a:p>
        </p:txBody>
      </p:sp>
      <p:pic>
        <p:nvPicPr>
          <p:cNvPr id="11266" name="Picture 2" descr="https://www.futuribles.com/media/base/main/Capture_decran_2017-02-14_a_11.27.42.png.560x300_q85_box-0%2C209%2C1568%2C1048_crop_deta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" y="1706336"/>
            <a:ext cx="9616440" cy="51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28575"/>
            <a:ext cx="99345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90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4440" y="0"/>
            <a:ext cx="10515600" cy="1325563"/>
          </a:xfrm>
        </p:spPr>
        <p:txBody>
          <a:bodyPr/>
          <a:lstStyle/>
          <a:p>
            <a:r>
              <a:rPr lang="fr-FR" dirty="0"/>
              <a:t>Les 16 plus gros </a:t>
            </a:r>
            <a:r>
              <a:rPr lang="fr-FR"/>
              <a:t>ordinateurs en 2018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608"/>
            <a:ext cx="9222723" cy="58073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393" y="2603182"/>
            <a:ext cx="4037647" cy="268687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>
            <a:off x="4611361" y="3946618"/>
            <a:ext cx="3101032" cy="10673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222723" y="5290053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Janvier 2020</a:t>
            </a:r>
          </a:p>
        </p:txBody>
      </p:sp>
    </p:spTree>
    <p:extLst>
      <p:ext uri="{BB962C8B-B14F-4D97-AF65-F5344CB8AC3E}">
        <p14:creationId xmlns:p14="http://schemas.microsoft.com/office/powerpoint/2010/main" val="10672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D41690-E2EE-4AA4-B15B-5D38DABEB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81"/>
          <a:stretch/>
        </p:blipFill>
        <p:spPr>
          <a:xfrm>
            <a:off x="1790700" y="966787"/>
            <a:ext cx="8343900" cy="586113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0B3A9B7-F20F-4E29-B221-B65D442E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0" y="0"/>
            <a:ext cx="10515600" cy="1325563"/>
          </a:xfrm>
        </p:spPr>
        <p:txBody>
          <a:bodyPr/>
          <a:lstStyle/>
          <a:p>
            <a:r>
              <a:rPr lang="fr-FR" dirty="0"/>
              <a:t>Les plus gros ordinateurs actuels (2021)</a:t>
            </a:r>
          </a:p>
        </p:txBody>
      </p:sp>
    </p:spTree>
    <p:extLst>
      <p:ext uri="{BB962C8B-B14F-4D97-AF65-F5344CB8AC3E}">
        <p14:creationId xmlns:p14="http://schemas.microsoft.com/office/powerpoint/2010/main" val="2903134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7/77/Supercomputer_Share_Top500_November2015.png/1024px-Supercomputer_Share_Top500_November20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0"/>
          <a:stretch/>
        </p:blipFill>
        <p:spPr bwMode="auto">
          <a:xfrm>
            <a:off x="1615440" y="3235"/>
            <a:ext cx="8961120" cy="68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18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6762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Méthodes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05057" y="5237806"/>
            <a:ext cx="412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Muhammad Ibn </a:t>
            </a:r>
            <a:r>
              <a:rPr lang="fr-FR" b="1" dirty="0" err="1"/>
              <a:t>Mūsā</a:t>
            </a:r>
            <a:r>
              <a:rPr lang="fr-FR" b="1" dirty="0"/>
              <a:t> al-</a:t>
            </a:r>
            <a:r>
              <a:rPr lang="fr-FR" b="1" dirty="0" err="1"/>
              <a:t>Khuwārizmī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039" y="1200555"/>
            <a:ext cx="2978150" cy="39934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1243190"/>
            <a:ext cx="6599525" cy="36957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200" y="5087771"/>
            <a:ext cx="613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L’école d’Athènes - Raphaël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665514" y="4114332"/>
            <a:ext cx="146957" cy="1649184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311729" y="5763516"/>
            <a:ext cx="123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Pythagore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5721124" y="4278086"/>
            <a:ext cx="374876" cy="148543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292839" y="5732057"/>
            <a:ext cx="85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Euclide</a:t>
            </a:r>
          </a:p>
        </p:txBody>
      </p:sp>
    </p:spTree>
    <p:extLst>
      <p:ext uri="{BB962C8B-B14F-4D97-AF65-F5344CB8AC3E}">
        <p14:creationId xmlns:p14="http://schemas.microsoft.com/office/powerpoint/2010/main" val="26710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840" y="8835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La révolution calculatoire</a:t>
            </a:r>
          </a:p>
        </p:txBody>
      </p:sp>
      <p:pic>
        <p:nvPicPr>
          <p:cNvPr id="2054" name="Picture 6" descr="https://pbs.twimg.com/profile_images/467007823097131008/JFbF7T2Y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6439" r="12245" b="1682"/>
          <a:stretch/>
        </p:blipFill>
        <p:spPr bwMode="auto">
          <a:xfrm>
            <a:off x="3738125" y="1690688"/>
            <a:ext cx="326136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ecluseo.scenari-community.org/TES/Ch5%20Logarithme/res/f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828"/>
            <a:ext cx="3316929" cy="55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picclickimg.com/00/s/NDgwWDY0MA==/z/iTcAAOSwxupbC~gm/$/Regle-a-calcul-GRAPHOPLEX-1600-RIETZ-CAP-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56" y="2987557"/>
            <a:ext cx="4126652" cy="30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www.label-emmaus.co/media/ext/540x540/d1kvfoyrif6wzg.cloudfront.net/assets/images/None/main/img_2910-2_968e0d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11131" r="2210" b="12819"/>
          <a:stretch/>
        </p:blipFill>
        <p:spPr bwMode="auto">
          <a:xfrm>
            <a:off x="7092928" y="1690688"/>
            <a:ext cx="48310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16929" y="6355645"/>
            <a:ext cx="405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Mirifici</a:t>
            </a:r>
            <a:r>
              <a:rPr lang="fr-FR" i="1" dirty="0"/>
              <a:t> </a:t>
            </a:r>
            <a:r>
              <a:rPr lang="fr-FR" i="1" dirty="0" err="1"/>
              <a:t>logarithmorum</a:t>
            </a:r>
            <a:r>
              <a:rPr lang="fr-FR" i="1" dirty="0"/>
              <a:t> </a:t>
            </a:r>
            <a:r>
              <a:rPr lang="fr-FR" i="1" dirty="0" err="1"/>
              <a:t>canonis</a:t>
            </a:r>
            <a:r>
              <a:rPr lang="fr-FR" i="1" dirty="0"/>
              <a:t> </a:t>
            </a:r>
            <a:r>
              <a:rPr lang="fr-FR" i="1" dirty="0" err="1"/>
              <a:t>descriptio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27527" y="5835968"/>
            <a:ext cx="377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Napier</a:t>
            </a:r>
          </a:p>
        </p:txBody>
      </p:sp>
    </p:spTree>
    <p:extLst>
      <p:ext uri="{BB962C8B-B14F-4D97-AF65-F5344CB8AC3E}">
        <p14:creationId xmlns:p14="http://schemas.microsoft.com/office/powerpoint/2010/main" val="30316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Abaque et boulier</a:t>
            </a:r>
          </a:p>
        </p:txBody>
      </p:sp>
      <p:pic>
        <p:nvPicPr>
          <p:cNvPr id="8194" name="Picture 2" descr="https://upload.wikimedia.org/wikipedia/commons/thumb/d/d1/Boulier-ecole-maternelle-bois.jpg/220px-Boulier-ecole-maternelle-bo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94" y="1370044"/>
            <a:ext cx="5086985" cy="48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1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8/80/Arts_et_Metiers_Pascaline_dsc03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640"/>
            <a:ext cx="734200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24840" y="8835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Les machines à calculer</a:t>
            </a:r>
          </a:p>
        </p:txBody>
      </p:sp>
      <p:pic>
        <p:nvPicPr>
          <p:cNvPr id="3076" name="Picture 4" descr="http://ancmeca.org/wp-content/uploads/2015/01/mjRooy-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874520"/>
            <a:ext cx="44577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F7630-5584-4C2A-B4F8-C66196EB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automates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F155E-C14D-4E54-A983-2DAF61EA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" y="1621655"/>
            <a:ext cx="6228825" cy="35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F58EE8-9BD2-4ED6-A8EB-79975970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61" y="1459685"/>
            <a:ext cx="5130465" cy="49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fr-FR" dirty="0"/>
              <a:t>Les débuts de raisonnements</a:t>
            </a:r>
          </a:p>
        </p:txBody>
      </p:sp>
      <p:pic>
        <p:nvPicPr>
          <p:cNvPr id="4098" name="Picture 2" descr="http://maths.amatheurs.fr/biographies/bo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1690688"/>
            <a:ext cx="25527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26085" y="4795838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Georges Boole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33" y="1981200"/>
            <a:ext cx="3491719" cy="2453640"/>
          </a:xfrm>
          <a:prstGeom prst="rect">
            <a:avLst/>
          </a:prstGeom>
        </p:spPr>
      </p:pic>
      <p:pic>
        <p:nvPicPr>
          <p:cNvPr id="4102" name="Picture 6" descr="https://homeomath2.imingo.net/images/boole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41" y="1573988"/>
            <a:ext cx="5295159" cy="35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6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7300" y="0"/>
            <a:ext cx="10515600" cy="793115"/>
          </a:xfrm>
        </p:spPr>
        <p:txBody>
          <a:bodyPr/>
          <a:lstStyle/>
          <a:p>
            <a:pPr algn="ctr"/>
            <a:r>
              <a:rPr lang="fr-FR" dirty="0"/>
              <a:t>Logique combinatoire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757" y="980122"/>
            <a:ext cx="7903786" cy="28755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2" y="3855720"/>
            <a:ext cx="11585931" cy="281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137</Words>
  <Application>Microsoft Office PowerPoint</Application>
  <PresentationFormat>Grand écran</PresentationFormat>
  <Paragraphs>46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Thème Office</vt:lpstr>
      <vt:lpstr>Présentation PowerPoint</vt:lpstr>
      <vt:lpstr>Les premières méthodes</vt:lpstr>
      <vt:lpstr>Méthodes</vt:lpstr>
      <vt:lpstr>La révolution calculatoire</vt:lpstr>
      <vt:lpstr>Abaque et boulier</vt:lpstr>
      <vt:lpstr>Les machines à calculer</vt:lpstr>
      <vt:lpstr>Les automates</vt:lpstr>
      <vt:lpstr>Les débuts de raisonnements</vt:lpstr>
      <vt:lpstr>Logique combinatoire</vt:lpstr>
      <vt:lpstr>Portes logiques</vt:lpstr>
      <vt:lpstr>Le condensateur</vt:lpstr>
      <vt:lpstr>Premiers calculateurs</vt:lpstr>
      <vt:lpstr>Alan Turing</vt:lpstr>
      <vt:lpstr>Seconde guerre mondiale</vt:lpstr>
      <vt:lpstr> Enigma</vt:lpstr>
      <vt:lpstr>Colossus !</vt:lpstr>
      <vt:lpstr>Présentation PowerPoint</vt:lpstr>
      <vt:lpstr>Transistor</vt:lpstr>
      <vt:lpstr>Principe</vt:lpstr>
      <vt:lpstr>Porte ET</vt:lpstr>
      <vt:lpstr>Porte OU</vt:lpstr>
      <vt:lpstr>Les premiers ordinateurs</vt:lpstr>
      <vt:lpstr>Les grands noms</vt:lpstr>
      <vt:lpstr>Loi de Moore</vt:lpstr>
      <vt:lpstr>Présentation PowerPoint</vt:lpstr>
      <vt:lpstr>Les 16 plus gros ordinateurs en 2018</vt:lpstr>
      <vt:lpstr>Les plus gros ordinateurs actuels (2021)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 MINARY</dc:creator>
  <cp:lastModifiedBy>rantanplan1024 rantanplan1024</cp:lastModifiedBy>
  <cp:revision>40</cp:revision>
  <dcterms:created xsi:type="dcterms:W3CDTF">2019-12-13T22:52:12Z</dcterms:created>
  <dcterms:modified xsi:type="dcterms:W3CDTF">2022-03-10T01:08:56Z</dcterms:modified>
</cp:coreProperties>
</file>