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8" r:id="rId4"/>
    <p:sldId id="25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59" r:id="rId13"/>
    <p:sldId id="261" r:id="rId14"/>
    <p:sldId id="275" r:id="rId15"/>
    <p:sldId id="266" r:id="rId16"/>
    <p:sldId id="288" r:id="rId17"/>
    <p:sldId id="278" r:id="rId18"/>
    <p:sldId id="267" r:id="rId19"/>
    <p:sldId id="279" r:id="rId20"/>
    <p:sldId id="277" r:id="rId21"/>
    <p:sldId id="280" r:id="rId22"/>
    <p:sldId id="260" r:id="rId23"/>
    <p:sldId id="281" r:id="rId24"/>
    <p:sldId id="264" r:id="rId25"/>
    <p:sldId id="282" r:id="rId26"/>
    <p:sldId id="283" r:id="rId27"/>
    <p:sldId id="263" r:id="rId28"/>
    <p:sldId id="284" r:id="rId29"/>
    <p:sldId id="285" r:id="rId30"/>
    <p:sldId id="287" r:id="rId31"/>
    <p:sldId id="286" r:id="rId32"/>
    <p:sldId id="289" r:id="rId33"/>
    <p:sldId id="290" r:id="rId34"/>
    <p:sldId id="291" r:id="rId35"/>
    <p:sldId id="293" r:id="rId36"/>
    <p:sldId id="292" r:id="rId37"/>
    <p:sldId id="294" r:id="rId38"/>
    <p:sldId id="295" r:id="rId39"/>
    <p:sldId id="296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tanplan1024 rantanplan1024" initials="rr" lastIdx="2" clrIdx="0">
    <p:extLst>
      <p:ext uri="{19B8F6BF-5375-455C-9EA6-DF929625EA0E}">
        <p15:presenceInfo xmlns:p15="http://schemas.microsoft.com/office/powerpoint/2012/main" userId="e04c2506a3f2b1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5" autoAdjust="0"/>
    <p:restoredTop sz="94630" autoAdjust="0"/>
  </p:normalViewPr>
  <p:slideViewPr>
    <p:cSldViewPr snapToGrid="0">
      <p:cViewPr varScale="1">
        <p:scale>
          <a:sx n="67" d="100"/>
          <a:sy n="67" d="100"/>
        </p:scale>
        <p:origin x="108" y="888"/>
      </p:cViewPr>
      <p:guideLst/>
    </p:cSldViewPr>
  </p:slideViewPr>
  <p:outlineViewPr>
    <p:cViewPr>
      <p:scale>
        <a:sx n="33" d="100"/>
        <a:sy n="33" d="100"/>
      </p:scale>
      <p:origin x="0" y="-21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ntanplan1024 rantanplan1024" userId="e04c2506a3f2b143" providerId="LiveId" clId="{1320B416-7CAB-4AC3-8163-548C42F0DEA0}"/>
    <pc:docChg chg="custSel addSld modSld">
      <pc:chgData name="rantanplan1024 rantanplan1024" userId="e04c2506a3f2b143" providerId="LiveId" clId="{1320B416-7CAB-4AC3-8163-548C42F0DEA0}" dt="2022-03-21T17:11:45.108" v="20" actId="478"/>
      <pc:docMkLst>
        <pc:docMk/>
      </pc:docMkLst>
      <pc:sldChg chg="delSp modSp new mod">
        <pc:chgData name="rantanplan1024 rantanplan1024" userId="e04c2506a3f2b143" providerId="LiveId" clId="{1320B416-7CAB-4AC3-8163-548C42F0DEA0}" dt="2022-03-21T17:11:45.108" v="20" actId="478"/>
        <pc:sldMkLst>
          <pc:docMk/>
          <pc:sldMk cId="2802815256" sldId="261"/>
        </pc:sldMkLst>
        <pc:spChg chg="mod">
          <ac:chgData name="rantanplan1024 rantanplan1024" userId="e04c2506a3f2b143" providerId="LiveId" clId="{1320B416-7CAB-4AC3-8163-548C42F0DEA0}" dt="2022-03-21T17:11:41.680" v="19" actId="122"/>
          <ac:spMkLst>
            <pc:docMk/>
            <pc:sldMk cId="2802815256" sldId="261"/>
            <ac:spMk id="2" creationId="{5B531EF1-07FD-4389-A0E7-E0BBFC87B1DB}"/>
          </ac:spMkLst>
        </pc:spChg>
        <pc:spChg chg="del">
          <ac:chgData name="rantanplan1024 rantanplan1024" userId="e04c2506a3f2b143" providerId="LiveId" clId="{1320B416-7CAB-4AC3-8163-548C42F0DEA0}" dt="2022-03-21T17:11:45.108" v="20" actId="478"/>
          <ac:spMkLst>
            <pc:docMk/>
            <pc:sldMk cId="2802815256" sldId="261"/>
            <ac:spMk id="3" creationId="{E3C74AA9-7B64-4DAB-A3CE-5E7CC60B320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439C94-07A8-4013-8386-ADD2FFB91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4BB899E-5F0C-4053-BE42-5316BB2D8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C5B7CB-CE81-4C7A-BE8F-D6443C56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4F68-9DD3-4ACE-8DA4-EBC6EF144EAA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FB1211-FCC4-4307-995E-B0151F8B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0EBA40-3040-4CE6-AA63-29B050324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335-EEFE-48FE-851B-DDFFFD5008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631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A13918-818D-4B7F-B816-2A2E47EF5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213A14-906B-4806-962D-3DC32ADF6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727B2E-2854-45BE-A462-314600A63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4F68-9DD3-4ACE-8DA4-EBC6EF144EAA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BF3C12-49B4-425E-9D9C-CF54EDA04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3236F7-AF9A-495D-9496-B84B2F6C9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335-EEFE-48FE-851B-DDFFFD5008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568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B97BA5F-A259-458E-BEA7-1AAA51EE3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DC4AFD-6D9B-48E0-BDCE-E342EC53E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EF49AD-0941-4EEA-9BA9-78E37B5BC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4F68-9DD3-4ACE-8DA4-EBC6EF144EAA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AF8CA3-F083-4FFD-BD0F-40926F55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9FAD40-AA41-4895-992D-3A3F8A83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335-EEFE-48FE-851B-DDFFFD5008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54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6DB36-1492-4404-8A92-D88363709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821885-C279-482B-96DB-ADDB56169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84CFB2-EF0C-48FD-A5BE-579ECFBF3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4F68-9DD3-4ACE-8DA4-EBC6EF144EAA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7F6F1C-7FD4-4CED-A291-321EEC908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8C16E9-8E36-4F85-8291-C8480ABC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335-EEFE-48FE-851B-DDFFFD5008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1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8A1ED0-9B18-49FF-8165-C71FECD8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0C18BE-E8DD-4985-A8C0-6331578BB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FBBE25-EAAC-41E1-8134-969BB3A13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4F68-9DD3-4ACE-8DA4-EBC6EF144EAA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5FE9D8-9223-41E7-ADAF-7DC0B1390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6899F8-2F7C-4A06-BCC5-7CB0C793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335-EEFE-48FE-851B-DDFFFD5008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789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4A9E1-B6A1-4776-BBBB-8930F19C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D1A227-DF58-4D25-9DF4-005A16899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C56B28-3515-4284-BB67-91D50E73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315ABB-FCCA-4752-AE0E-FE57FA972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4F68-9DD3-4ACE-8DA4-EBC6EF144EAA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405073-5A2A-419E-98BD-2F852886B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25B282-88A3-4DCD-A109-2CEF0D912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335-EEFE-48FE-851B-DDFFFD5008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71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50A2BF-4ACC-4FFE-AE78-9EED65CE9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D1EF7D-DDA2-4C51-A2B9-E14FBCDEC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DD9981-CDF0-4E3E-9420-92E156E0B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92D4A5-10C8-43D9-8798-185DF2D67E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ABD14C-ABE8-43EF-BDF5-E95F953A1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6A97D1C-8B62-4E10-AFEC-B9BA5F157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4F68-9DD3-4ACE-8DA4-EBC6EF144EAA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8499F3B-ACCE-44F9-89A9-0B0864556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794BDD9-B22D-453C-A395-2F5F86FB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335-EEFE-48FE-851B-DDFFFD5008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352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91D6E8-3BA3-4ADB-A8C4-658BFFA3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3E01B4-C5B9-41E7-A7B0-027FA0DBA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4F68-9DD3-4ACE-8DA4-EBC6EF144EAA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206FB4-37F0-4C0C-BD6C-544F2BEBE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1BB7FE-C153-4A27-8E8B-B038E28D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335-EEFE-48FE-851B-DDFFFD5008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9445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2F64E8-4ECF-4AF8-B3BC-A82E206FB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4F68-9DD3-4ACE-8DA4-EBC6EF144EAA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8A4F5F-C75F-472C-B081-45F010246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02A601-A7B7-4B04-BA11-53EFE81DA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335-EEFE-48FE-851B-DDFFFD5008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65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A85D9-F219-418A-9316-8E208E2A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4456A-4327-4BCC-9D91-5D40F3893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1B3A8A-8A21-4512-8AFC-0F7C665A3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7F9705-0BEC-4462-B5F5-E65BD9A1E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4F68-9DD3-4ACE-8DA4-EBC6EF144EAA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252D83-D366-4D6C-BDDF-33BD4FBAD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914585-5034-4786-9489-0CEEA017C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335-EEFE-48FE-851B-DDFFFD5008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190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C0AB45-CF7E-442A-9A92-5E7A8E90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199A2CD-5CDA-4FBB-B960-646031A5D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18873E-2836-4468-A6F0-CF945ABF3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390527-4AA2-4BBE-8E35-726090879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4F68-9DD3-4ACE-8DA4-EBC6EF144EAA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92361D-B4DB-4F22-8131-C2526969C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E40B48-14D9-43D8-8C8C-4B8C4307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B2335-EEFE-48FE-851B-DDFFFD5008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928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7314F4D-0E99-4CD4-9008-D099B9658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B8091F-807F-4C7D-98D4-3B71C1160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B581A3-5701-4CC2-ADB0-E5F0E34B9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34F68-9DD3-4ACE-8DA4-EBC6EF144EAA}" type="datetimeFigureOut">
              <a:rPr lang="fr-FR" smtClean="0"/>
              <a:t>23/03/2022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591546-1624-4BB1-BE75-01D3E84D7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D69D78-DCC0-4D52-8C8E-25E4739A6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B2335-EEFE-48FE-851B-DDFFFD5008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70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palais-decouverte.fr/fr/lascienceestla/experiences-dinformatique/la-fourmi-de-langt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65BD4C0-23D4-4C60-AC67-21BBD7AC4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E6218E-645C-42CC-A509-0B19BA292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767" y="3350825"/>
            <a:ext cx="1555135" cy="3499052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C0673538-5C39-4CA4-B320-7F958B108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9760" y="5194115"/>
            <a:ext cx="9144000" cy="1655762"/>
          </a:xfrm>
        </p:spPr>
        <p:txBody>
          <a:bodyPr>
            <a:normAutofit/>
          </a:bodyPr>
          <a:lstStyle/>
          <a:p>
            <a:r>
              <a:rPr lang="fr-FR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Intelligence artificielle (2/4)</a:t>
            </a:r>
          </a:p>
          <a:p>
            <a:r>
              <a:rPr lang="fr-FR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Algorithmique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3DBC84D-B0FF-41BD-A426-267952E40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" y="5131595"/>
            <a:ext cx="3033656" cy="171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04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B1692-6F03-45A9-BBA4-72D2D5224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Scratch au brevet</a:t>
            </a:r>
          </a:p>
        </p:txBody>
      </p:sp>
      <p:pic>
        <p:nvPicPr>
          <p:cNvPr id="7174" name="Picture 6" descr="Python Seconde - Turtle exercices de Brevet">
            <a:extLst>
              <a:ext uri="{FF2B5EF4-FFF2-40B4-BE49-F238E27FC236}">
                <a16:creationId xmlns:a16="http://schemas.microsoft.com/office/drawing/2014/main" id="{E57846A9-BCEE-4DD2-ADF5-90AC681C6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7795"/>
            <a:ext cx="11574483" cy="529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69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AB350-1540-4D4E-A0CE-49E54B27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Python au bac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AF3E41-886E-4DB5-ACCC-D15380061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092" y="0"/>
            <a:ext cx="4209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17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DFA3656-C8DA-454A-A9B2-A3B89FE70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829" y="3560781"/>
            <a:ext cx="5705856" cy="30766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16EB94-7846-4A26-9160-6AE3E2202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17" y="118505"/>
            <a:ext cx="5247094" cy="40016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9D36A8-210E-467C-B8FF-66F895445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93" y="4120043"/>
            <a:ext cx="3736574" cy="273795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7D05668-CE50-4377-8D1A-4AADE58FA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887" y="64534"/>
            <a:ext cx="3508306" cy="336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2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531EF1-07FD-4389-A0E7-E0BBFC87B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Les outils de base : 1) variables</a:t>
            </a:r>
          </a:p>
        </p:txBody>
      </p:sp>
      <p:pic>
        <p:nvPicPr>
          <p:cNvPr id="8194" name="Picture 2" descr="Découvrir la programmation en Python - HackMD">
            <a:extLst>
              <a:ext uri="{FF2B5EF4-FFF2-40B4-BE49-F238E27FC236}">
                <a16:creationId xmlns:a16="http://schemas.microsoft.com/office/drawing/2014/main" id="{8A3E74F4-87B9-449D-AEE3-B13CF3761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13" t="43534" r="18813" b="-21906"/>
          <a:stretch/>
        </p:blipFill>
        <p:spPr bwMode="auto">
          <a:xfrm>
            <a:off x="748146" y="1723344"/>
            <a:ext cx="9468592" cy="417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8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758" y="2072"/>
            <a:ext cx="10363200" cy="728662"/>
          </a:xfrm>
        </p:spPr>
        <p:txBody>
          <a:bodyPr/>
          <a:lstStyle/>
          <a:p>
            <a:pPr algn="ctr"/>
            <a:r>
              <a:rPr lang="fr-FR" dirty="0"/>
              <a:t>Scratchons un peu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715" y="730734"/>
            <a:ext cx="5896569" cy="588058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67748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531EF1-07FD-4389-A0E7-E0BBFC87B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Les outils de base : 2) boucle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2DFBAA-B094-42D0-AB3C-DD74A0157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37" t="14675" r="30919" b="21442"/>
          <a:stretch/>
        </p:blipFill>
        <p:spPr>
          <a:xfrm>
            <a:off x="1959428" y="1583810"/>
            <a:ext cx="7184571" cy="438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9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35F9CAA-E5A1-401B-B86D-A33116F89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71437"/>
            <a:ext cx="687705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2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2CD89CB-0DF9-4841-B74C-3EC6020C5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783" y="118376"/>
            <a:ext cx="5122484" cy="662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77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531EF1-07FD-4389-A0E7-E0BBFC87B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Les outils de base : 3) la condition</a:t>
            </a:r>
          </a:p>
        </p:txBody>
      </p:sp>
      <p:pic>
        <p:nvPicPr>
          <p:cNvPr id="9218" name="Picture 2" descr="Comprendre les expressions conditionnelles si alors sinon / if then else -  pro.Du.code(^^);">
            <a:extLst>
              <a:ext uri="{FF2B5EF4-FFF2-40B4-BE49-F238E27FC236}">
                <a16:creationId xmlns:a16="http://schemas.microsoft.com/office/drawing/2014/main" id="{8FB7736A-D8A2-4D1D-A86E-88AA8AF93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8" b="12315"/>
          <a:stretch/>
        </p:blipFill>
        <p:spPr bwMode="auto">
          <a:xfrm>
            <a:off x="2101932" y="1207138"/>
            <a:ext cx="7338951" cy="50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3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0FE73A3-95E6-4F57-9508-1154DCD6B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696" y="178131"/>
            <a:ext cx="7277441" cy="619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15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77BDA00-D013-4814-AD8F-BFAA21833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3" y="705917"/>
            <a:ext cx="4061547" cy="544616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BEC673C-9848-45F0-A850-205D14B8C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3914" r="1346" b="5467"/>
          <a:stretch/>
        </p:blipFill>
        <p:spPr bwMode="auto">
          <a:xfrm>
            <a:off x="4892633" y="705917"/>
            <a:ext cx="6780811" cy="295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998B3D6-9CBB-42A2-BE02-4849993B9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633" y="3781548"/>
            <a:ext cx="1905000" cy="28575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C4C638F-A4F4-4DCB-AFFA-57A27EDDD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05" y="3781548"/>
            <a:ext cx="382963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531EF1-07FD-4389-A0E7-E0BBFC87B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Les outils de base : 4) récurrence</a:t>
            </a:r>
          </a:p>
        </p:txBody>
      </p:sp>
      <p:pic>
        <p:nvPicPr>
          <p:cNvPr id="11266" name="Picture 2" descr="Programmation Python : récurrence - tubefr.com">
            <a:extLst>
              <a:ext uri="{FF2B5EF4-FFF2-40B4-BE49-F238E27FC236}">
                <a16:creationId xmlns:a16="http://schemas.microsoft.com/office/drawing/2014/main" id="{8D6A385D-F5A0-4573-ADD2-BF0DD57CB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746" y="1363684"/>
            <a:ext cx="59055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43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e Python : spécificités, syntaxe, comment l'apprendre ?">
            <a:extLst>
              <a:ext uri="{FF2B5EF4-FFF2-40B4-BE49-F238E27FC236}">
                <a16:creationId xmlns:a16="http://schemas.microsoft.com/office/drawing/2014/main" id="{8157C770-8B8F-4F0A-902F-BE6D803BE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96" y="1425038"/>
            <a:ext cx="10855807" cy="35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227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58F6D4E-BEA3-4D24-B9DD-986915C2D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158" y="3752602"/>
            <a:ext cx="3577407" cy="30407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DD102C-139E-4867-8087-0CEC50899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2" r="50074" b="49999"/>
          <a:stretch/>
        </p:blipFill>
        <p:spPr>
          <a:xfrm>
            <a:off x="255898" y="1430826"/>
            <a:ext cx="2301565" cy="2653082"/>
          </a:xfrm>
          <a:prstGeom prst="rect">
            <a:avLst/>
          </a:prstGeom>
        </p:spPr>
      </p:pic>
      <p:pic>
        <p:nvPicPr>
          <p:cNvPr id="1026" name="Picture 2" descr="Niveau 3ème : A2 - Algorithme d'Euclide - YouTube">
            <a:extLst>
              <a:ext uri="{FF2B5EF4-FFF2-40B4-BE49-F238E27FC236}">
                <a16:creationId xmlns:a16="http://schemas.microsoft.com/office/drawing/2014/main" id="{DBCE2311-7C4A-4BF4-B3F8-EB946FD3D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09" y="1367093"/>
            <a:ext cx="4240905" cy="238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34268CB7-64FF-4DF6-BC78-7823BCA1E9D8}"/>
              </a:ext>
            </a:extLst>
          </p:cNvPr>
          <p:cNvSpPr txBox="1">
            <a:spLocks/>
          </p:cNvSpPr>
          <p:nvPr/>
        </p:nvSpPr>
        <p:spPr>
          <a:xfrm>
            <a:off x="622465" y="64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Algorithmes connus 1 :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L’algorithme d’Euclide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8B9239-6797-455E-8B10-BF469E8E8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74" t="2042" b="49999"/>
          <a:stretch/>
        </p:blipFill>
        <p:spPr>
          <a:xfrm>
            <a:off x="3066207" y="1540733"/>
            <a:ext cx="2301566" cy="26530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6058FD3-807C-4F0F-9B63-267A73066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687" b="1"/>
          <a:stretch/>
        </p:blipFill>
        <p:spPr>
          <a:xfrm>
            <a:off x="390117" y="4124571"/>
            <a:ext cx="4609958" cy="27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3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5F379D2-A574-40CB-96D7-D3148043E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62" y="171498"/>
            <a:ext cx="3769550" cy="651500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E10C097-AD8B-4DEF-8B1F-3359324D5E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84"/>
          <a:stretch/>
        </p:blipFill>
        <p:spPr>
          <a:xfrm>
            <a:off x="5236711" y="4666632"/>
            <a:ext cx="5740358" cy="1698544"/>
          </a:xfrm>
          <a:prstGeom prst="rect">
            <a:avLst/>
          </a:prstGeom>
        </p:spPr>
      </p:pic>
      <p:pic>
        <p:nvPicPr>
          <p:cNvPr id="12294" name="Picture 6" descr="10 Minutes de Code">
            <a:extLst>
              <a:ext uri="{FF2B5EF4-FFF2-40B4-BE49-F238E27FC236}">
                <a16:creationId xmlns:a16="http://schemas.microsoft.com/office/drawing/2014/main" id="{36BFC26A-FDE3-4DC2-BCCA-33534BD9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07" y="171498"/>
            <a:ext cx="5437917" cy="407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3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3D1AFF5-E1D9-4CE5-ADEA-B4E3DAFF8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52" r="60002" b="57970"/>
          <a:stretch/>
        </p:blipFill>
        <p:spPr>
          <a:xfrm>
            <a:off x="115848" y="3002992"/>
            <a:ext cx="3577380" cy="2398815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6A379F1-0B92-4DBC-8916-D2298BE2387A}"/>
              </a:ext>
            </a:extLst>
          </p:cNvPr>
          <p:cNvSpPr txBox="1">
            <a:spLocks/>
          </p:cNvSpPr>
          <p:nvPr/>
        </p:nvSpPr>
        <p:spPr>
          <a:xfrm>
            <a:off x="622465" y="64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Algorithmes connus 2 :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Crible Eratosthène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5CAD443E-24E1-43EE-88C8-AF88B7833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228" y="1735696"/>
            <a:ext cx="527685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105D1BD4-9C24-4516-B2DB-B1097426D2BB}"/>
              </a:ext>
            </a:extLst>
          </p:cNvPr>
          <p:cNvSpPr txBox="1">
            <a:spLocks/>
          </p:cNvSpPr>
          <p:nvPr/>
        </p:nvSpPr>
        <p:spPr>
          <a:xfrm>
            <a:off x="115848" y="1723427"/>
            <a:ext cx="35773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Objectif : trouver tous les nombres premiers inférieurs à un certain nombre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99F0604-3BD7-49E5-B0F2-E6184AB2E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33"/>
          <a:stretch/>
        </p:blipFill>
        <p:spPr>
          <a:xfrm>
            <a:off x="8970078" y="1531917"/>
            <a:ext cx="3269144" cy="232309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17184D-C908-47E3-BE8D-5EA0C018D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0996" y="4085891"/>
            <a:ext cx="2631832" cy="263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4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50BBF43-C6EF-4751-823B-F9836D27B730}"/>
              </a:ext>
            </a:extLst>
          </p:cNvPr>
          <p:cNvSpPr txBox="1">
            <a:spLocks/>
          </p:cNvSpPr>
          <p:nvPr/>
        </p:nvSpPr>
        <p:spPr>
          <a:xfrm>
            <a:off x="622465" y="64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Algorithmes connus 3 :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Syracuse</a:t>
            </a:r>
          </a:p>
        </p:txBody>
      </p:sp>
      <p:pic>
        <p:nvPicPr>
          <p:cNvPr id="14338" name="Picture 2" descr="Exercice corrigé #85 : Programme qui permet de tester la conjecture de la  suite de Syracuse | Python - YouTube">
            <a:extLst>
              <a:ext uri="{FF2B5EF4-FFF2-40B4-BE49-F238E27FC236}">
                <a16:creationId xmlns:a16="http://schemas.microsoft.com/office/drawing/2014/main" id="{03169037-D281-4376-B23C-D14CEB49B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3"/>
          <a:stretch/>
        </p:blipFill>
        <p:spPr bwMode="auto">
          <a:xfrm>
            <a:off x="0" y="1470745"/>
            <a:ext cx="5341256" cy="218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onjecture de Syracuse ou du 3x+1">
            <a:extLst>
              <a:ext uri="{FF2B5EF4-FFF2-40B4-BE49-F238E27FC236}">
                <a16:creationId xmlns:a16="http://schemas.microsoft.com/office/drawing/2014/main" id="{2D7F0444-B25A-4AB0-9D2A-4937B68A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7" y="3736385"/>
            <a:ext cx="3455975" cy="257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60F8C53E-8345-47EB-8B25-44206C671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3" b="13939"/>
          <a:stretch/>
        </p:blipFill>
        <p:spPr bwMode="auto">
          <a:xfrm>
            <a:off x="3645724" y="3733360"/>
            <a:ext cx="7928573" cy="304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6EB870-BDAF-424B-BBC0-A639397ED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6522" y="78741"/>
            <a:ext cx="2476500" cy="35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3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A3E3126-9602-4998-845C-0F4F356D1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92603"/>
            <a:ext cx="4476750" cy="62103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7CB2F2-9B02-4852-8B9C-A5E6A2808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728"/>
            <a:ext cx="3429000" cy="57340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4AD7A2-20A5-4EAB-8499-1F49ACFB3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143" y="1269794"/>
            <a:ext cx="4022855" cy="43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5456F7-5205-419D-B22B-6B918906E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6" y="5517134"/>
            <a:ext cx="10515600" cy="1095705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hlinkClick r:id="rId2"/>
              </a:rPr>
              <a:t>https://www.palais-decouverte.fr/fr/lascienceestla/experiences-dinformatique/la-fourmi-de-langton/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50BBF43-C6EF-4751-823B-F9836D27B730}"/>
              </a:ext>
            </a:extLst>
          </p:cNvPr>
          <p:cNvSpPr txBox="1">
            <a:spLocks/>
          </p:cNvSpPr>
          <p:nvPr/>
        </p:nvSpPr>
        <p:spPr>
          <a:xfrm>
            <a:off x="622465" y="64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Algorithmes connus 4 :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fourmi de Langton</a:t>
            </a:r>
          </a:p>
        </p:txBody>
      </p:sp>
      <p:pic>
        <p:nvPicPr>
          <p:cNvPr id="15362" name="Picture 2" descr="La fourmi de Langton – Science étonnante">
            <a:extLst>
              <a:ext uri="{FF2B5EF4-FFF2-40B4-BE49-F238E27FC236}">
                <a16:creationId xmlns:a16="http://schemas.microsoft.com/office/drawing/2014/main" id="{4DE5B385-60C3-41D5-A09F-734B8F331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139" y="1340866"/>
            <a:ext cx="3663722" cy="249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7F4645-2F9D-45DB-8B7A-8BA494E2C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065" y="3694066"/>
            <a:ext cx="92964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3796AE7-C65E-431E-A5CC-B1450A9D62F5}"/>
              </a:ext>
            </a:extLst>
          </p:cNvPr>
          <p:cNvSpPr txBox="1">
            <a:spLocks/>
          </p:cNvSpPr>
          <p:nvPr/>
        </p:nvSpPr>
        <p:spPr>
          <a:xfrm>
            <a:off x="622465" y="64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Algorithmes connus 5 :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jeu de la vie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D396C9-DD69-4BBC-8BA3-AC35A9795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9" y="1569399"/>
            <a:ext cx="7870001" cy="52775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0B7485-E050-4451-951F-93AB83F8A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72" t="609" r="2356" b="1151"/>
          <a:stretch/>
        </p:blipFill>
        <p:spPr>
          <a:xfrm>
            <a:off x="207199" y="2090057"/>
            <a:ext cx="3265713" cy="304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7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4E0D4B3-4CF7-4519-BE54-6AF0D2580DE0}"/>
              </a:ext>
            </a:extLst>
          </p:cNvPr>
          <p:cNvSpPr txBox="1">
            <a:spLocks/>
          </p:cNvSpPr>
          <p:nvPr/>
        </p:nvSpPr>
        <p:spPr>
          <a:xfrm>
            <a:off x="622465" y="64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Algorithmes connus 6 :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L’algorithme RSA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A5FE2E-43DE-4259-8E8E-339C59279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0" y="1296456"/>
            <a:ext cx="10521352" cy="25791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8B8537-F63E-45E9-AEC4-6BBA6243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516" y="3875620"/>
            <a:ext cx="4354492" cy="27138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0E1FFB-4445-4273-A6AD-FA0E24F081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4" t="3194" r="7186" b="4339"/>
          <a:stretch/>
        </p:blipFill>
        <p:spPr>
          <a:xfrm>
            <a:off x="8192951" y="3575559"/>
            <a:ext cx="3999049" cy="30638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DEF87A6-2BE5-42CE-9594-3A0440D92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84" y="4279451"/>
            <a:ext cx="2944089" cy="16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6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5FD47DB-6E99-4DD4-A368-1B818CD52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04" y="0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Qu’est-ce qu’un algorithme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2600142-4DA9-430A-A11B-7B0AF5CD3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67" y="1968649"/>
            <a:ext cx="12126431" cy="289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6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C94675-5AED-4046-BF68-498C29F9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96" y="0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Réseaux de </a:t>
            </a:r>
            <a:r>
              <a:rPr lang="fr-FR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neurones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D317E5-B9CD-4B7B-9EA4-1473C10B5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5563"/>
            <a:ext cx="8362950" cy="5295900"/>
          </a:xfrm>
          <a:prstGeom prst="rect">
            <a:avLst/>
          </a:prstGeom>
        </p:spPr>
      </p:pic>
      <p:sp>
        <p:nvSpPr>
          <p:cNvPr id="5" name="Phylactère : pensées 4">
            <a:extLst>
              <a:ext uri="{FF2B5EF4-FFF2-40B4-BE49-F238E27FC236}">
                <a16:creationId xmlns:a16="http://schemas.microsoft.com/office/drawing/2014/main" id="{15C9377E-8E8F-4CB6-8C3F-454E220505F1}"/>
              </a:ext>
            </a:extLst>
          </p:cNvPr>
          <p:cNvSpPr/>
          <p:nvPr/>
        </p:nvSpPr>
        <p:spPr>
          <a:xfrm>
            <a:off x="8573984" y="1880775"/>
            <a:ext cx="3170712" cy="2458192"/>
          </a:xfrm>
          <a:prstGeom prst="cloudCallout">
            <a:avLst>
              <a:gd name="adj1" fmla="val -91994"/>
              <a:gd name="adj2" fmla="val -16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Rendez-vous la semaine prochaine </a:t>
            </a:r>
            <a:r>
              <a:rPr lang="fr-FR" dirty="0">
                <a:sym typeface="Wingdings" panose="05000000000000000000" pitchFamily="2" charset="2"/>
              </a:rPr>
              <a:t>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621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7DCA684-C82C-48F7-8388-52AA35679E36}"/>
              </a:ext>
            </a:extLst>
          </p:cNvPr>
          <p:cNvSpPr txBox="1">
            <a:spLocks/>
          </p:cNvSpPr>
          <p:nvPr/>
        </p:nvSpPr>
        <p:spPr>
          <a:xfrm>
            <a:off x="622465" y="64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Complexité algorithmique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8FA8AF-85E4-4349-92DB-EF3154430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5"/>
          <a:stretch/>
        </p:blipFill>
        <p:spPr>
          <a:xfrm>
            <a:off x="4324288" y="1140031"/>
            <a:ext cx="3829890" cy="555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502717-3D5D-476B-949C-6C64AD2ED2C0}"/>
              </a:ext>
            </a:extLst>
          </p:cNvPr>
          <p:cNvSpPr txBox="1"/>
          <p:nvPr/>
        </p:nvSpPr>
        <p:spPr>
          <a:xfrm>
            <a:off x="171451" y="1400175"/>
            <a:ext cx="115871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Quel est le plus petit nombre parmi les suivants :</a:t>
            </a:r>
          </a:p>
          <a:p>
            <a:endParaRPr lang="fr-F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347   645    126    597   532   167   187   230   987   456   169    352    561   365   264   384   129   354  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81018E-D51B-41B2-B1F0-24560B209C8B}"/>
              </a:ext>
            </a:extLst>
          </p:cNvPr>
          <p:cNvSpPr txBox="1"/>
          <p:nvPr/>
        </p:nvSpPr>
        <p:spPr>
          <a:xfrm>
            <a:off x="3457574" y="5073104"/>
            <a:ext cx="4231481" cy="76944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Temps linéaire</a:t>
            </a:r>
          </a:p>
        </p:txBody>
      </p:sp>
    </p:spTree>
    <p:extLst>
      <p:ext uri="{BB962C8B-B14F-4D97-AF65-F5344CB8AC3E}">
        <p14:creationId xmlns:p14="http://schemas.microsoft.com/office/powerpoint/2010/main" val="343869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6FF09B2-AAA2-47E4-8580-E0A907CB39F7}"/>
              </a:ext>
            </a:extLst>
          </p:cNvPr>
          <p:cNvSpPr txBox="1"/>
          <p:nvPr/>
        </p:nvSpPr>
        <p:spPr>
          <a:xfrm>
            <a:off x="128588" y="600075"/>
            <a:ext cx="115871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Ranger ces nombres dans l’ordre :</a:t>
            </a:r>
          </a:p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347   645    126    597   532   167   187   230   987   456   169    352    561   365   264   384   129   354  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1141A9-0FF8-4229-94A9-08886A7926D6}"/>
              </a:ext>
            </a:extLst>
          </p:cNvPr>
          <p:cNvSpPr txBox="1"/>
          <p:nvPr/>
        </p:nvSpPr>
        <p:spPr>
          <a:xfrm>
            <a:off x="3457574" y="5073104"/>
            <a:ext cx="4231481" cy="144655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Temps quadratique</a:t>
            </a:r>
          </a:p>
        </p:txBody>
      </p:sp>
    </p:spTree>
    <p:extLst>
      <p:ext uri="{BB962C8B-B14F-4D97-AF65-F5344CB8AC3E}">
        <p14:creationId xmlns:p14="http://schemas.microsoft.com/office/powerpoint/2010/main" val="4904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1A0D47F-133E-4EFE-B5A1-8368FCBD2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742949"/>
            <a:ext cx="11178260" cy="50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09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3288DF8-2425-4616-9E49-A9D953B56DFE}"/>
              </a:ext>
            </a:extLst>
          </p:cNvPr>
          <p:cNvSpPr txBox="1">
            <a:spLocks/>
          </p:cNvSpPr>
          <p:nvPr/>
        </p:nvSpPr>
        <p:spPr>
          <a:xfrm>
            <a:off x="622465" y="64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Décomposition en facteurs premiers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07BAF4-3DAC-4ACC-A684-30ADB8ACE80C}"/>
              </a:ext>
            </a:extLst>
          </p:cNvPr>
          <p:cNvSpPr txBox="1"/>
          <p:nvPr/>
        </p:nvSpPr>
        <p:spPr>
          <a:xfrm>
            <a:off x="171452" y="1400175"/>
            <a:ext cx="3929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Décomposer 35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DAFD443-573F-4319-81E7-44D6A1B43DEE}"/>
              </a:ext>
            </a:extLst>
          </p:cNvPr>
          <p:cNvSpPr txBox="1"/>
          <p:nvPr/>
        </p:nvSpPr>
        <p:spPr>
          <a:xfrm>
            <a:off x="7334252" y="1428244"/>
            <a:ext cx="3929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35=5x7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903B4B2-E41B-469B-9D15-3C961D197887}"/>
              </a:ext>
            </a:extLst>
          </p:cNvPr>
          <p:cNvSpPr txBox="1"/>
          <p:nvPr/>
        </p:nvSpPr>
        <p:spPr>
          <a:xfrm>
            <a:off x="171452" y="2366962"/>
            <a:ext cx="4686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Décomposer 143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1007FC-7FC1-4C87-AFCA-A863C4B2D3DD}"/>
              </a:ext>
            </a:extLst>
          </p:cNvPr>
          <p:cNvSpPr txBox="1"/>
          <p:nvPr/>
        </p:nvSpPr>
        <p:spPr>
          <a:xfrm>
            <a:off x="7334252" y="2376974"/>
            <a:ext cx="4686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143=11x13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017CFBE-8553-4B75-8C23-5B5F3D3A6AF2}"/>
              </a:ext>
            </a:extLst>
          </p:cNvPr>
          <p:cNvSpPr txBox="1"/>
          <p:nvPr/>
        </p:nvSpPr>
        <p:spPr>
          <a:xfrm>
            <a:off x="171452" y="3343761"/>
            <a:ext cx="7086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Décomposer 3 343 443 503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A26233B-4ACD-4FB8-AAC7-5CE4484676B3}"/>
              </a:ext>
            </a:extLst>
          </p:cNvPr>
          <p:cNvSpPr txBox="1"/>
          <p:nvPr/>
        </p:nvSpPr>
        <p:spPr>
          <a:xfrm>
            <a:off x="7334252" y="3343761"/>
            <a:ext cx="3929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43 013 x 77 731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DB8FDBA-9E67-4F6B-B953-19B8A20B6C23}"/>
              </a:ext>
            </a:extLst>
          </p:cNvPr>
          <p:cNvSpPr txBox="1"/>
          <p:nvPr/>
        </p:nvSpPr>
        <p:spPr>
          <a:xfrm>
            <a:off x="3102771" y="4958805"/>
            <a:ext cx="4231481" cy="144655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Temps non polynomial</a:t>
            </a:r>
          </a:p>
        </p:txBody>
      </p:sp>
    </p:spTree>
    <p:extLst>
      <p:ext uri="{BB962C8B-B14F-4D97-AF65-F5344CB8AC3E}">
        <p14:creationId xmlns:p14="http://schemas.microsoft.com/office/powerpoint/2010/main" val="15829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4" grpId="0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C0183AE-6217-4082-A34C-AE51AB397C30}"/>
              </a:ext>
            </a:extLst>
          </p:cNvPr>
          <p:cNvSpPr txBox="1"/>
          <p:nvPr/>
        </p:nvSpPr>
        <p:spPr>
          <a:xfrm>
            <a:off x="128588" y="600075"/>
            <a:ext cx="11587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Algorithme d’Euclide : 5log(n)+2</a:t>
            </a:r>
          </a:p>
        </p:txBody>
      </p:sp>
      <p:pic>
        <p:nvPicPr>
          <p:cNvPr id="16388" name="Picture 4" descr="Complexité algorithmique - Mathweb.fr - Exemples concrets en Python">
            <a:extLst>
              <a:ext uri="{FF2B5EF4-FFF2-40B4-BE49-F238E27FC236}">
                <a16:creationId xmlns:a16="http://schemas.microsoft.com/office/drawing/2014/main" id="{E8E37390-B8C4-46CE-9A90-DEC8EAFF7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48" y="1676399"/>
            <a:ext cx="9982201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8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01FD59-F4ED-448F-BB6D-179C1825F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24" y="0"/>
            <a:ext cx="7913077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8318AC-A6AA-413C-BCC4-1D0B64FC8B6E}"/>
              </a:ext>
            </a:extLst>
          </p:cNvPr>
          <p:cNvSpPr txBox="1"/>
          <p:nvPr/>
        </p:nvSpPr>
        <p:spPr>
          <a:xfrm>
            <a:off x="8572500" y="600075"/>
            <a:ext cx="36195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Maximiser somme sans dépasser 15 kg</a:t>
            </a:r>
          </a:p>
        </p:txBody>
      </p:sp>
    </p:spTree>
    <p:extLst>
      <p:ext uri="{BB962C8B-B14F-4D97-AF65-F5344CB8AC3E}">
        <p14:creationId xmlns:p14="http://schemas.microsoft.com/office/powerpoint/2010/main" val="18023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 vs NP : une question fondamentale des mathématiques et de l'informatique  - Passe-science #18 - YouTube">
            <a:extLst>
              <a:ext uri="{FF2B5EF4-FFF2-40B4-BE49-F238E27FC236}">
                <a16:creationId xmlns:a16="http://schemas.microsoft.com/office/drawing/2014/main" id="{3C8F7C0A-ED8D-43E3-8689-BE50EA74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429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93F8D8D-6504-441F-A91F-2C0762004B72}"/>
              </a:ext>
            </a:extLst>
          </p:cNvPr>
          <p:cNvSpPr txBox="1">
            <a:spLocks/>
          </p:cNvSpPr>
          <p:nvPr/>
        </p:nvSpPr>
        <p:spPr>
          <a:xfrm>
            <a:off x="622465" y="64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problèmes du millénaire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2F3992-B788-4CC4-8EAE-D7064B6BF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785" y="1130300"/>
            <a:ext cx="7113792" cy="23336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C1227F0-4D2C-4275-9BB9-90CB19651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265" y="2605573"/>
            <a:ext cx="5546139" cy="354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5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903AEAE-8B72-4346-861D-35A039E32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0" y="1421145"/>
            <a:ext cx="2592245" cy="38005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AB3401-252E-44C3-AD1A-1D1616781814}"/>
              </a:ext>
            </a:extLst>
          </p:cNvPr>
          <p:cNvSpPr/>
          <p:nvPr/>
        </p:nvSpPr>
        <p:spPr>
          <a:xfrm>
            <a:off x="2926079" y="760866"/>
            <a:ext cx="1312433" cy="494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Ingrédients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E959B7-888B-4C9A-9F53-8F85C63B4B3E}"/>
              </a:ext>
            </a:extLst>
          </p:cNvPr>
          <p:cNvSpPr/>
          <p:nvPr/>
        </p:nvSpPr>
        <p:spPr>
          <a:xfrm>
            <a:off x="2926080" y="3073996"/>
            <a:ext cx="1312433" cy="494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Recette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B35A1-C5D0-4D5E-AC8F-1C1EE031F540}"/>
              </a:ext>
            </a:extLst>
          </p:cNvPr>
          <p:cNvSpPr/>
          <p:nvPr/>
        </p:nvSpPr>
        <p:spPr>
          <a:xfrm>
            <a:off x="2926080" y="5221699"/>
            <a:ext cx="1312433" cy="494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gâteau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6DB999B-E1ED-4185-8B18-D85501B9EF9B}"/>
              </a:ext>
            </a:extLst>
          </p:cNvPr>
          <p:cNvCxnSpPr>
            <a:stCxn id="8" idx="2"/>
            <a:endCxn id="8" idx="2"/>
          </p:cNvCxnSpPr>
          <p:nvPr/>
        </p:nvCxnSpPr>
        <p:spPr>
          <a:xfrm>
            <a:off x="3582296" y="1255718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CCBD3BC-8FD0-410E-9413-205440B008A7}"/>
              </a:ext>
            </a:extLst>
          </p:cNvPr>
          <p:cNvCxnSpPr>
            <a:stCxn id="8" idx="2"/>
            <a:endCxn id="9" idx="0"/>
          </p:cNvCxnSpPr>
          <p:nvPr/>
        </p:nvCxnSpPr>
        <p:spPr>
          <a:xfrm>
            <a:off x="3582296" y="1255718"/>
            <a:ext cx="1" cy="1818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B6F34D1-24C1-40ED-BDC9-63B90ADB59A2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3582297" y="3568848"/>
            <a:ext cx="0" cy="1652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6775778-508C-4B92-8723-C7E0908D3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186" y="4569020"/>
            <a:ext cx="2089139" cy="210966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DF40394-DA35-4763-BF74-3B7DC8EAF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261" y="727116"/>
            <a:ext cx="2058541" cy="206257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9785C21-D654-45BD-A9C8-F25CF384F839}"/>
              </a:ext>
            </a:extLst>
          </p:cNvPr>
          <p:cNvSpPr/>
          <p:nvPr/>
        </p:nvSpPr>
        <p:spPr>
          <a:xfrm>
            <a:off x="10313224" y="3431931"/>
            <a:ext cx="1312433" cy="494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Bot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1A36014-100C-4203-9773-56CF9A6B0786}"/>
              </a:ext>
            </a:extLst>
          </p:cNvPr>
          <p:cNvCxnSpPr>
            <a:cxnSpLocks/>
          </p:cNvCxnSpPr>
          <p:nvPr/>
        </p:nvCxnSpPr>
        <p:spPr>
          <a:xfrm>
            <a:off x="11028756" y="2789694"/>
            <a:ext cx="0" cy="639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7698D0E1-EC39-4F3C-80D6-EF1FE846AF5A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11028756" y="3926783"/>
            <a:ext cx="0" cy="642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1FDCC019-5DBF-412C-BA26-0F7CB562B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749" y="507807"/>
            <a:ext cx="1997093" cy="149582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80D3C6A-5F6D-47D5-843B-362EB327C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798" y="542771"/>
            <a:ext cx="2716786" cy="135839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385DBED-BFA7-49E0-B722-805B8B6C2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8039" y="5362176"/>
            <a:ext cx="2089139" cy="149582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5544D97-2A64-4BA6-9A1C-CF3B5BDE3F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4506" y="2668217"/>
            <a:ext cx="2766203" cy="207465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1F42BF1-5E57-4E28-8FAC-CCB36EE27A6A}"/>
              </a:ext>
            </a:extLst>
          </p:cNvPr>
          <p:cNvSpPr/>
          <p:nvPr/>
        </p:nvSpPr>
        <p:spPr>
          <a:xfrm>
            <a:off x="4321216" y="388126"/>
            <a:ext cx="5247797" cy="166768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9F8AA4EF-E16A-4D94-89DB-C3A4086829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5790" y="2756919"/>
            <a:ext cx="2651346" cy="198595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4B64B8F-45C4-4965-809C-70B9A05E2FD9}"/>
              </a:ext>
            </a:extLst>
          </p:cNvPr>
          <p:cNvSpPr/>
          <p:nvPr/>
        </p:nvSpPr>
        <p:spPr>
          <a:xfrm>
            <a:off x="4326509" y="2541266"/>
            <a:ext cx="5242504" cy="239649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DCAF4BFF-8633-45E9-BFB2-A3B4993187AD}"/>
              </a:ext>
            </a:extLst>
          </p:cNvPr>
          <p:cNvCxnSpPr>
            <a:cxnSpLocks/>
            <a:stCxn id="39" idx="2"/>
            <a:endCxn id="41" idx="0"/>
          </p:cNvCxnSpPr>
          <p:nvPr/>
        </p:nvCxnSpPr>
        <p:spPr>
          <a:xfrm>
            <a:off x="6945115" y="2055810"/>
            <a:ext cx="2646" cy="485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E0697043-DF83-49B0-90F4-658BDEC26A7B}"/>
              </a:ext>
            </a:extLst>
          </p:cNvPr>
          <p:cNvCxnSpPr>
            <a:cxnSpLocks/>
          </p:cNvCxnSpPr>
          <p:nvPr/>
        </p:nvCxnSpPr>
        <p:spPr>
          <a:xfrm flipH="1">
            <a:off x="6949440" y="4937759"/>
            <a:ext cx="968" cy="441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4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3" grpId="0" animBg="1"/>
      <p:bldP spid="39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834A61-B43F-4B97-9EF5-37F9AAB9F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129" y="106877"/>
            <a:ext cx="8283228" cy="1325563"/>
          </a:xfrm>
        </p:spPr>
        <p:txBody>
          <a:bodyPr>
            <a:normAutofit/>
          </a:bodyPr>
          <a:lstStyle/>
          <a:p>
            <a:pPr algn="ctr"/>
            <a:r>
              <a:rPr lang="fr-FR" sz="5400" dirty="0"/>
              <a:t>Qui doit savoir programmer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5040D2-FCD8-4B79-A1D0-6E9C21022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310"/>
          <a:stretch/>
        </p:blipFill>
        <p:spPr>
          <a:xfrm>
            <a:off x="8476815" y="0"/>
            <a:ext cx="3327258" cy="6858000"/>
          </a:xfrm>
          <a:prstGeom prst="rect">
            <a:avLst/>
          </a:prstGeom>
        </p:spPr>
      </p:pic>
      <p:pic>
        <p:nvPicPr>
          <p:cNvPr id="2050" name="Picture 2" descr="Journée d'information sur les métiers de l'informatique - Digital Reunion">
            <a:extLst>
              <a:ext uri="{FF2B5EF4-FFF2-40B4-BE49-F238E27FC236}">
                <a16:creationId xmlns:a16="http://schemas.microsoft.com/office/drawing/2014/main" id="{21FEEFB5-8A00-48CB-9AFC-2AEC49BF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29" y="1432439"/>
            <a:ext cx="7595079" cy="531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53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F3C59E7-D988-47B8-A965-7AA95EA1F570}"/>
              </a:ext>
            </a:extLst>
          </p:cNvPr>
          <p:cNvSpPr txBox="1">
            <a:spLocks/>
          </p:cNvSpPr>
          <p:nvPr/>
        </p:nvSpPr>
        <p:spPr>
          <a:xfrm>
            <a:off x="0" y="106877"/>
            <a:ext cx="828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400" dirty="0"/>
              <a:t>Qui doit savoir programmer 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1B265A-9330-4D57-97E1-A396E59D3967}"/>
              </a:ext>
            </a:extLst>
          </p:cNvPr>
          <p:cNvSpPr txBox="1"/>
          <p:nvPr/>
        </p:nvSpPr>
        <p:spPr>
          <a:xfrm>
            <a:off x="391885" y="1454208"/>
            <a:ext cx="33369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Comptable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Banquiers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Secrétaire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Caissier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Manutentionnaire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Facteur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Bibliothécaire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Logisticien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……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8A5C06-EB4C-4401-A9C2-33283DAD2985}"/>
              </a:ext>
            </a:extLst>
          </p:cNvPr>
          <p:cNvSpPr txBox="1"/>
          <p:nvPr/>
        </p:nvSpPr>
        <p:spPr>
          <a:xfrm>
            <a:off x="118753" y="1056904"/>
            <a:ext cx="7110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Métiers qui disparaissent/évoluent beaucoup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8B4B50F-CFDA-4886-8847-DE2F5BDA1B23}"/>
              </a:ext>
            </a:extLst>
          </p:cNvPr>
          <p:cNvSpPr txBox="1"/>
          <p:nvPr/>
        </p:nvSpPr>
        <p:spPr>
          <a:xfrm>
            <a:off x="8158534" y="1056904"/>
            <a:ext cx="3336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Moins attendus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7506459-B8EE-4D2B-86F6-969991147EB9}"/>
              </a:ext>
            </a:extLst>
          </p:cNvPr>
          <p:cNvSpPr txBox="1"/>
          <p:nvPr/>
        </p:nvSpPr>
        <p:spPr>
          <a:xfrm>
            <a:off x="8158535" y="1580124"/>
            <a:ext cx="33369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Radiologue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Médecin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Chirurgien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Taxi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53013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8CA83B-71B3-4676-A0EA-3B073C33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459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Réforme 2016</a:t>
            </a:r>
          </a:p>
        </p:txBody>
      </p:sp>
      <p:pic>
        <p:nvPicPr>
          <p:cNvPr id="4098" name="Picture 2" descr="From scratch to python">
            <a:extLst>
              <a:ext uri="{FF2B5EF4-FFF2-40B4-BE49-F238E27FC236}">
                <a16:creationId xmlns:a16="http://schemas.microsoft.com/office/drawing/2014/main" id="{3AFE7866-BC6C-4B9C-840B-6BBDC77F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27759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8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CB3D7-D97D-4BE8-89DA-F0E428D0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43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Scratch</a:t>
            </a:r>
          </a:p>
        </p:txBody>
      </p:sp>
      <p:pic>
        <p:nvPicPr>
          <p:cNvPr id="5122" name="Picture 2" descr="Scratch passe en version 3.0 – Un Prof D Z'écoles">
            <a:extLst>
              <a:ext uri="{FF2B5EF4-FFF2-40B4-BE49-F238E27FC236}">
                <a16:creationId xmlns:a16="http://schemas.microsoft.com/office/drawing/2014/main" id="{7F309DAC-FD02-498C-9DF8-74D2A231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17" y="1120078"/>
            <a:ext cx="10652166" cy="542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61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A8923-BC1F-4A83-A1B5-EEA04028F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3639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Python</a:t>
            </a:r>
          </a:p>
        </p:txBody>
      </p:sp>
      <p:pic>
        <p:nvPicPr>
          <p:cNvPr id="6146" name="Picture 2" descr="Portail pédagogique : mathématiques - de scratch vers python">
            <a:extLst>
              <a:ext uri="{FF2B5EF4-FFF2-40B4-BE49-F238E27FC236}">
                <a16:creationId xmlns:a16="http://schemas.microsoft.com/office/drawing/2014/main" id="{682CFDD6-AD04-4B5F-9650-4A9A73EC6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8" y="756620"/>
            <a:ext cx="6710610" cy="51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E2B2FD-3054-419E-ACF0-57107B1CF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364" y="1078486"/>
            <a:ext cx="68199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5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274</Words>
  <Application>Microsoft Office PowerPoint</Application>
  <PresentationFormat>Grand écran</PresentationFormat>
  <Paragraphs>64</Paragraphs>
  <Slides>39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Qu’est-ce qu’un algorithme ?</vt:lpstr>
      <vt:lpstr>Présentation PowerPoint</vt:lpstr>
      <vt:lpstr>Qui doit savoir programmer ?</vt:lpstr>
      <vt:lpstr>Présentation PowerPoint</vt:lpstr>
      <vt:lpstr>Réforme 2016</vt:lpstr>
      <vt:lpstr>Scratch</vt:lpstr>
      <vt:lpstr>Python</vt:lpstr>
      <vt:lpstr>Scratch au brevet</vt:lpstr>
      <vt:lpstr>Python au bac</vt:lpstr>
      <vt:lpstr>Présentation PowerPoint</vt:lpstr>
      <vt:lpstr>Les outils de base : 1) variables</vt:lpstr>
      <vt:lpstr>Scratchons un peu</vt:lpstr>
      <vt:lpstr>Les outils de base : 2) boucle</vt:lpstr>
      <vt:lpstr>Présentation PowerPoint</vt:lpstr>
      <vt:lpstr>Présentation PowerPoint</vt:lpstr>
      <vt:lpstr>Les outils de base : 3) la condition</vt:lpstr>
      <vt:lpstr>Présentation PowerPoint</vt:lpstr>
      <vt:lpstr>Les outils de base : 4) récurrence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Réseaux de neurones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rantanplan1024 rantanplan1024</dc:creator>
  <cp:lastModifiedBy>rantanplan1024 rantanplan1024</cp:lastModifiedBy>
  <cp:revision>6</cp:revision>
  <dcterms:created xsi:type="dcterms:W3CDTF">2022-03-18T16:48:20Z</dcterms:created>
  <dcterms:modified xsi:type="dcterms:W3CDTF">2022-03-24T01:10:40Z</dcterms:modified>
</cp:coreProperties>
</file>