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297" r:id="rId5"/>
    <p:sldId id="258" r:id="rId6"/>
    <p:sldId id="298" r:id="rId7"/>
    <p:sldId id="301" r:id="rId8"/>
    <p:sldId id="299" r:id="rId9"/>
    <p:sldId id="300" r:id="rId10"/>
    <p:sldId id="302" r:id="rId11"/>
    <p:sldId id="305" r:id="rId12"/>
    <p:sldId id="312" r:id="rId13"/>
    <p:sldId id="310" r:id="rId14"/>
    <p:sldId id="306" r:id="rId15"/>
    <p:sldId id="303" r:id="rId16"/>
    <p:sldId id="304" r:id="rId17"/>
    <p:sldId id="307" r:id="rId18"/>
    <p:sldId id="308" r:id="rId19"/>
    <p:sldId id="316" r:id="rId20"/>
    <p:sldId id="315" r:id="rId21"/>
    <p:sldId id="309" r:id="rId22"/>
    <p:sldId id="311" r:id="rId23"/>
    <p:sldId id="313" r:id="rId24"/>
    <p:sldId id="314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6374" autoAdjust="0"/>
  </p:normalViewPr>
  <p:slideViewPr>
    <p:cSldViewPr snapToGrid="0">
      <p:cViewPr varScale="1">
        <p:scale>
          <a:sx n="102" d="100"/>
          <a:sy n="102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507B1-284B-4587-9FD5-CB80395F6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A96C76-C150-433C-A44A-A813E1562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8EC4A1-2D55-4CCF-8A85-C1D86388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2FB9-DEA4-44F7-B013-E187BCA23A7C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6C13EC-6E34-4997-9E2C-8C7AF2F0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A936F5-269A-4471-8BEA-44770044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DA3F-D9FD-40DF-BDD5-86C22D606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47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79C268-BAAD-40EC-B78B-833A91FA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5AAEF8-3B46-46A8-B4C9-DE651E3F0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9FCA14-C6D1-4DD7-99E0-863252684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2FB9-DEA4-44F7-B013-E187BCA23A7C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2FF8CA-B41B-4F2E-BB51-453C76AF6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F1E96E-A5D8-4A33-9459-C16EF5F03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DA3F-D9FD-40DF-BDD5-86C22D606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63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CF2EE46-8E67-490D-B1A6-D9A9ACACA8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B930CB8-A08A-41AB-AC58-F8DCB414F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2826D2-A6C5-4BBB-B23A-607C15F3D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2FB9-DEA4-44F7-B013-E187BCA23A7C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CA4D5E-2256-4E19-A903-74F52F36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81C39E-2973-479D-8574-D657AE424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DA3F-D9FD-40DF-BDD5-86C22D606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15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45CEB-C745-4290-BF0C-DFEF9133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FA9680-3C07-4A76-8BE0-80763EFC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9A4720-EB3B-496B-9BE0-293268E35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2FB9-DEA4-44F7-B013-E187BCA23A7C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B413E0-3C55-4843-8E98-BCE64997D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FDE170-9807-40A7-B397-079AA81C9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DA3F-D9FD-40DF-BDD5-86C22D606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04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740DA8-A4F0-4E02-A654-0654B000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805BDF-D479-4D12-B4C1-69C85FD7E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5556E2-535D-42EE-BFE5-A2A6449DF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2FB9-DEA4-44F7-B013-E187BCA23A7C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BA80B2-B6DE-4527-9C94-13D0F6904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8125A7-2D30-47D4-8DA8-CA134E8D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DA3F-D9FD-40DF-BDD5-86C22D606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54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62F280-AFA5-4831-901B-1959DFC7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BE66C2-6EB6-4DCE-838F-48871E073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9070A5-B7A9-446B-A18F-1B189E994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654BDC-98DF-448F-85D5-89E5BB66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2FB9-DEA4-44F7-B013-E187BCA23A7C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37E9F7-5BE5-4E8E-B433-C1ACABF5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3B1A37-B0FE-4E47-9DF3-D6ABA975E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DA3F-D9FD-40DF-BDD5-86C22D606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06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E0DAF0-AEA7-4378-B083-E515103F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64063E-3704-43E3-8427-7749BBECA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25DF7E-740B-46E4-8FB1-2FDD59080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B2F3DAE-D149-48BA-BC81-B35C1BC77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AE7B312-A369-4FB2-A9EB-CCB630F7AC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3021298-2E0D-4BAB-A242-1EC05B7F7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2FB9-DEA4-44F7-B013-E187BCA23A7C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7FD46DC-D3CB-4011-9C35-5BDE068E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2A5FA4C-7408-4704-B392-A7485A11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DA3F-D9FD-40DF-BDD5-86C22D606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90587C-1F2E-4FEA-837C-541DCEF33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FC6020-7700-46AA-9FA7-822A34B0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2FB9-DEA4-44F7-B013-E187BCA23A7C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22E127-D578-476E-88DC-BF891F72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5E3210-8AF3-43FF-9EF8-055C657C5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DA3F-D9FD-40DF-BDD5-86C22D606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47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F9A78E-D62D-4928-8101-544949AD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2FB9-DEA4-44F7-B013-E187BCA23A7C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2C2158-9E54-43B1-B3D5-D1D52AF2E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6B2295-C816-4A6F-9C12-F85056CC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DA3F-D9FD-40DF-BDD5-86C22D606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55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44A2C0-16DF-424A-A233-DA916F4BC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7F1310-B078-4BBC-80F0-17C4A426C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BE3CEF-5E80-4538-B57C-6CEBB1472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F37F20-043D-492D-915E-F19A21BB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2FB9-DEA4-44F7-B013-E187BCA23A7C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0AF27E-8DDD-486C-905A-3F92EDEFF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8032C3-11FC-4E38-B9B0-337E0CFF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DA3F-D9FD-40DF-BDD5-86C22D606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19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CA6AAC-B227-4DE7-8277-B2CC27E9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EC331FB-569A-4CBB-AF41-B95288796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0D0B8B-D195-4F3F-BC3F-B2BB44E30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067F50-6A23-4ED1-B07A-F17837D34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2FB9-DEA4-44F7-B013-E187BCA23A7C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11A4B5-8248-4442-B440-237C7F1C0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987835-4817-4952-9BB1-9F27078D9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DA3F-D9FD-40DF-BDD5-86C22D606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79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8D69348-3D18-4CE0-BABC-405A4595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0091C1-584F-4F9A-A4EA-DADE68B43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2DC8B3-3188-43AB-A04A-6C2B72AC9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72FB9-DEA4-44F7-B013-E187BCA23A7C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1A480C-3AA5-4CA7-8847-A630D2D0E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64E1DE-AAB7-4EE3-A33B-3C51ACA4D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FDA3F-D9FD-40DF-BDD5-86C22D606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2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696B73C-A7B5-4BD2-B58F-75C148DCF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6"/>
          <a:stretch/>
        </p:blipFill>
        <p:spPr bwMode="auto">
          <a:xfrm>
            <a:off x="2178846" y="1862356"/>
            <a:ext cx="7814668" cy="499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86BDF2D-E50A-46B4-AEB8-86C8C104BC89}"/>
              </a:ext>
            </a:extLst>
          </p:cNvPr>
          <p:cNvSpPr txBox="1"/>
          <p:nvPr/>
        </p:nvSpPr>
        <p:spPr>
          <a:xfrm>
            <a:off x="1351637" y="175006"/>
            <a:ext cx="9488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Science Project" panose="020B0603050302020204" pitchFamily="34" charset="0"/>
              </a:rPr>
              <a:t>Intelligence artificielle 4</a:t>
            </a:r>
            <a:r>
              <a:rPr lang="fr-FR" sz="4000" dirty="0">
                <a:solidFill>
                  <a:srgbClr val="FF0000"/>
                </a:solidFill>
              </a:rPr>
              <a:t>/</a:t>
            </a:r>
            <a:r>
              <a:rPr lang="fr-FR" sz="4000" dirty="0">
                <a:solidFill>
                  <a:srgbClr val="FF0000"/>
                </a:solidFill>
                <a:latin typeface="Science Project" panose="020B0603050302020204" pitchFamily="34" charset="0"/>
              </a:rPr>
              <a:t>4</a:t>
            </a:r>
          </a:p>
          <a:p>
            <a:pPr algn="ctr"/>
            <a:r>
              <a:rPr lang="fr-FR" sz="4000" dirty="0" err="1">
                <a:solidFill>
                  <a:srgbClr val="FF0000"/>
                </a:solidFill>
                <a:latin typeface="Science Project" panose="020B0603050302020204" pitchFamily="34" charset="0"/>
              </a:rPr>
              <a:t>Benefices</a:t>
            </a:r>
            <a:r>
              <a:rPr lang="fr-FR" sz="4000" dirty="0">
                <a:solidFill>
                  <a:srgbClr val="FF0000"/>
                </a:solidFill>
                <a:latin typeface="Science Project" panose="020B0603050302020204" pitchFamily="34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Science Project" panose="020B0603050302020204" pitchFamily="34" charset="0"/>
              </a:rPr>
              <a:t>consequences</a:t>
            </a:r>
            <a:r>
              <a:rPr lang="fr-FR" sz="4000" dirty="0">
                <a:solidFill>
                  <a:srgbClr val="FF0000"/>
                </a:solidFill>
                <a:latin typeface="Science Project" panose="020B0603050302020204" pitchFamily="34" charset="0"/>
              </a:rPr>
              <a:t> risques </a:t>
            </a:r>
            <a:r>
              <a:rPr lang="fr-FR" sz="4000" dirty="0" err="1">
                <a:solidFill>
                  <a:srgbClr val="FF0000"/>
                </a:solidFill>
                <a:latin typeface="Science Project" panose="020B0603050302020204" pitchFamily="34" charset="0"/>
              </a:rPr>
              <a:t>ethique</a:t>
            </a:r>
            <a:endParaRPr lang="fr-FR" sz="4000" dirty="0">
              <a:solidFill>
                <a:srgbClr val="FF0000"/>
              </a:solidFill>
              <a:latin typeface="Science Project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72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B318453-B5DD-462D-AD69-F955BFE9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27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Tout ce qui comporte beaucoup de paramètres et de données</a:t>
            </a:r>
          </a:p>
        </p:txBody>
      </p:sp>
    </p:spTree>
    <p:extLst>
      <p:ext uri="{BB962C8B-B14F-4D97-AF65-F5344CB8AC3E}">
        <p14:creationId xmlns:p14="http://schemas.microsoft.com/office/powerpoint/2010/main" val="27437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E479E-BC39-4FA6-A0B2-FF424628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09" y="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Milieu médical (encore </a:t>
            </a:r>
            <a:r>
              <a:rPr lang="fr-FR" dirty="0">
                <a:sym typeface="Wingdings" panose="05000000000000000000" pitchFamily="2" charset="2"/>
              </a:rPr>
              <a:t>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E942DB-47DA-4C56-BD8B-EFDC4D723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44885" cy="898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/>
              <a:t>Aide au diagnostic</a:t>
            </a:r>
          </a:p>
        </p:txBody>
      </p:sp>
      <p:pic>
        <p:nvPicPr>
          <p:cNvPr id="11266" name="Picture 2" descr="Le déploiement de l'intelligence artificielle en médecine">
            <a:extLst>
              <a:ext uri="{FF2B5EF4-FFF2-40B4-BE49-F238E27FC236}">
                <a16:creationId xmlns:a16="http://schemas.microsoft.com/office/drawing/2014/main" id="{584C22FA-5775-4928-9B0E-ADEE7F425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562" y="1420305"/>
            <a:ext cx="4964784" cy="496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469AA92-9B41-4191-B0AD-95468D2C7EC9}"/>
              </a:ext>
            </a:extLst>
          </p:cNvPr>
          <p:cNvSpPr txBox="1">
            <a:spLocks/>
          </p:cNvSpPr>
          <p:nvPr/>
        </p:nvSpPr>
        <p:spPr>
          <a:xfrm>
            <a:off x="838200" y="3600350"/>
            <a:ext cx="4723614" cy="1120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600" dirty="0"/>
              <a:t>Aide à la prescription et à la surveillance de traitement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F33BCC8-47AA-4449-9B3C-0465B934D80F}"/>
              </a:ext>
            </a:extLst>
          </p:cNvPr>
          <p:cNvSpPr txBox="1">
            <a:spLocks/>
          </p:cNvSpPr>
          <p:nvPr/>
        </p:nvSpPr>
        <p:spPr>
          <a:xfrm>
            <a:off x="1372386" y="2363377"/>
            <a:ext cx="4723614" cy="7219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600" dirty="0">
                <a:solidFill>
                  <a:srgbClr val="FF0000"/>
                </a:solidFill>
              </a:rPr>
              <a:t>Connait tous les produits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39EE251E-BBD6-46AE-B589-F02F72137D79}"/>
              </a:ext>
            </a:extLst>
          </p:cNvPr>
          <p:cNvSpPr txBox="1">
            <a:spLocks/>
          </p:cNvSpPr>
          <p:nvPr/>
        </p:nvSpPr>
        <p:spPr>
          <a:xfrm>
            <a:off x="1372386" y="4521428"/>
            <a:ext cx="4723614" cy="72193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600" dirty="0">
                <a:solidFill>
                  <a:srgbClr val="FF0000"/>
                </a:solidFill>
              </a:rPr>
              <a:t>Connait les effets et anticipe les effets cocktail</a:t>
            </a:r>
          </a:p>
        </p:txBody>
      </p:sp>
    </p:spTree>
    <p:extLst>
      <p:ext uri="{BB962C8B-B14F-4D97-AF65-F5344CB8AC3E}">
        <p14:creationId xmlns:p14="http://schemas.microsoft.com/office/powerpoint/2010/main" val="332473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44037E-10E1-444D-9071-AFCDCC3BE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01" y="252003"/>
            <a:ext cx="11127557" cy="1325563"/>
          </a:xfrm>
        </p:spPr>
        <p:txBody>
          <a:bodyPr/>
          <a:lstStyle/>
          <a:p>
            <a:r>
              <a:rPr lang="fr-FR" dirty="0"/>
              <a:t>Détection précise et hors de portée de l’Homme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74481420-A736-418B-8424-046327F5E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93" y="1690687"/>
            <a:ext cx="8957574" cy="503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058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A03B7E-4772-4B03-B4E4-A520D128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6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Recherche médicale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5A5FEF1-6B7E-477B-932C-97E522C97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12" y="1351323"/>
            <a:ext cx="6289967" cy="49379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6E9D684-6722-4B1F-A1E1-DF8240C24D13}"/>
              </a:ext>
            </a:extLst>
          </p:cNvPr>
          <p:cNvSpPr txBox="1"/>
          <p:nvPr/>
        </p:nvSpPr>
        <p:spPr>
          <a:xfrm>
            <a:off x="7541443" y="1941922"/>
            <a:ext cx="4176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Google :</a:t>
            </a:r>
          </a:p>
          <a:p>
            <a:r>
              <a:rPr lang="fr-FR" sz="3600" dirty="0"/>
              <a:t>Le repliement des protéines</a:t>
            </a:r>
          </a:p>
        </p:txBody>
      </p:sp>
    </p:spTree>
    <p:extLst>
      <p:ext uri="{BB962C8B-B14F-4D97-AF65-F5344CB8AC3E}">
        <p14:creationId xmlns:p14="http://schemas.microsoft.com/office/powerpoint/2010/main" val="171880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22FF4-53E4-4785-9382-48FBB4D87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83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Dans le monde de l’entreprise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ED2271-07A7-4650-A43F-4A0F83272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412" y="1389031"/>
            <a:ext cx="8125366" cy="535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77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étier comptabilité">
            <a:extLst>
              <a:ext uri="{FF2B5EF4-FFF2-40B4-BE49-F238E27FC236}">
                <a16:creationId xmlns:a16="http://schemas.microsoft.com/office/drawing/2014/main" id="{2B3B00DD-E6BF-4AE1-9D99-A3120FB5C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473"/>
            <a:ext cx="12192000" cy="42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AFAF7BD-4BDD-4519-A16F-EDEA976E4D17}"/>
              </a:ext>
            </a:extLst>
          </p:cNvPr>
          <p:cNvSpPr txBox="1"/>
          <p:nvPr/>
        </p:nvSpPr>
        <p:spPr>
          <a:xfrm>
            <a:off x="1300899" y="4722829"/>
            <a:ext cx="9577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/>
              <a:t>Réduction des coûts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/>
              <a:t>Gain de productivité et de temps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4000" dirty="0"/>
              <a:t>Réduction de la marge d’erreur</a:t>
            </a:r>
          </a:p>
        </p:txBody>
      </p:sp>
    </p:spTree>
    <p:extLst>
      <p:ext uri="{BB962C8B-B14F-4D97-AF65-F5344CB8AC3E}">
        <p14:creationId xmlns:p14="http://schemas.microsoft.com/office/powerpoint/2010/main" val="417296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51C645-2945-41B8-9DD7-2EB35F620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8764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Objectifs d’entreprise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6519B-73F5-41CB-BF35-3FC6BCDE6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4488697"/>
            <a:ext cx="10515600" cy="2369303"/>
          </a:xfrm>
        </p:spPr>
        <p:txBody>
          <a:bodyPr>
            <a:normAutofit/>
          </a:bodyPr>
          <a:lstStyle/>
          <a:p>
            <a:r>
              <a:rPr lang="fr-FR" sz="4800" dirty="0"/>
              <a:t>Anticipation d’objectifs</a:t>
            </a:r>
          </a:p>
          <a:p>
            <a:r>
              <a:rPr lang="fr-FR" sz="4800" dirty="0"/>
              <a:t>Aide à la prise de décision</a:t>
            </a:r>
          </a:p>
          <a:p>
            <a:r>
              <a:rPr lang="fr-FR" sz="4800" dirty="0"/>
              <a:t>Anticipation des risques</a:t>
            </a:r>
          </a:p>
        </p:txBody>
      </p:sp>
      <p:pic>
        <p:nvPicPr>
          <p:cNvPr id="10242" name="Picture 2" descr="L'intelligence artificielle, une alliée pour le changement individuel dans  l'entreprise - Insideboard">
            <a:extLst>
              <a:ext uri="{FF2B5EF4-FFF2-40B4-BE49-F238E27FC236}">
                <a16:creationId xmlns:a16="http://schemas.microsoft.com/office/drawing/2014/main" id="{809E8480-CD6F-43CA-81C3-2F5A2C35B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7225"/>
            <a:ext cx="97536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AFAD3D-7F3A-4C5F-AF8F-24378CC1E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5642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Contrôle qualité</a:t>
            </a:r>
          </a:p>
        </p:txBody>
      </p:sp>
      <p:pic>
        <p:nvPicPr>
          <p:cNvPr id="12290" name="Picture 2" descr="Carte X et Étendues Mobiles (I-MR) de Contrôle Qualité">
            <a:extLst>
              <a:ext uri="{FF2B5EF4-FFF2-40B4-BE49-F238E27FC236}">
                <a16:creationId xmlns:a16="http://schemas.microsoft.com/office/drawing/2014/main" id="{02BC54DB-D9D2-4525-8D4A-429B0CFA6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280" y="1114655"/>
            <a:ext cx="5193635" cy="42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E86FD93-3BF5-4932-9672-7F8446EB9C07}"/>
              </a:ext>
            </a:extLst>
          </p:cNvPr>
          <p:cNvSpPr txBox="1"/>
          <p:nvPr/>
        </p:nvSpPr>
        <p:spPr>
          <a:xfrm>
            <a:off x="838200" y="5373015"/>
            <a:ext cx="987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Aide à l’amélioration grâce au diagnostic du contrôle qualité</a:t>
            </a:r>
          </a:p>
        </p:txBody>
      </p:sp>
      <p:pic>
        <p:nvPicPr>
          <p:cNvPr id="12294" name="Picture 6" descr="RESPONSABLE QUALITE : Fiche métier / Missions / Salaire / Evolutions...">
            <a:extLst>
              <a:ext uri="{FF2B5EF4-FFF2-40B4-BE49-F238E27FC236}">
                <a16:creationId xmlns:a16="http://schemas.microsoft.com/office/drawing/2014/main" id="{10F6646A-D17D-40AB-94C5-D36872B69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8" y="1114654"/>
            <a:ext cx="6327402" cy="421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rganigramme : Procédé 5">
            <a:extLst>
              <a:ext uri="{FF2B5EF4-FFF2-40B4-BE49-F238E27FC236}">
                <a16:creationId xmlns:a16="http://schemas.microsoft.com/office/drawing/2014/main" id="{6497E135-15C0-4B26-AACE-972E6BB7CD0D}"/>
              </a:ext>
            </a:extLst>
          </p:cNvPr>
          <p:cNvSpPr/>
          <p:nvPr/>
        </p:nvSpPr>
        <p:spPr>
          <a:xfrm>
            <a:off x="3591612" y="5867955"/>
            <a:ext cx="4119514" cy="87197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Vers le zéro défaut ?</a:t>
            </a:r>
          </a:p>
        </p:txBody>
      </p:sp>
    </p:spTree>
    <p:extLst>
      <p:ext uri="{BB962C8B-B14F-4D97-AF65-F5344CB8AC3E}">
        <p14:creationId xmlns:p14="http://schemas.microsoft.com/office/powerpoint/2010/main" val="12490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A2CF6-F379-4ABE-846F-15C95FD44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5642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Aide à la prévision de l’imprévu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5540326-EF58-4457-B40A-2B62FE4C7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076" y="800100"/>
            <a:ext cx="8254737" cy="464329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25BB989-B89E-45E1-A32E-48BEC1AE9C05}"/>
              </a:ext>
            </a:extLst>
          </p:cNvPr>
          <p:cNvSpPr txBox="1"/>
          <p:nvPr/>
        </p:nvSpPr>
        <p:spPr>
          <a:xfrm>
            <a:off x="1783237" y="5452817"/>
            <a:ext cx="8625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Réparer avant que ça ne tombe en panne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3A0D95-E850-47C6-AA5F-0AE56B23009B}"/>
              </a:ext>
            </a:extLst>
          </p:cNvPr>
          <p:cNvSpPr txBox="1"/>
          <p:nvPr/>
        </p:nvSpPr>
        <p:spPr>
          <a:xfrm>
            <a:off x="2728274" y="5956627"/>
            <a:ext cx="8625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Repérage des signes avant-coureur et interactions</a:t>
            </a:r>
          </a:p>
        </p:txBody>
      </p:sp>
    </p:spTree>
    <p:extLst>
      <p:ext uri="{BB962C8B-B14F-4D97-AF65-F5344CB8AC3E}">
        <p14:creationId xmlns:p14="http://schemas.microsoft.com/office/powerpoint/2010/main" val="181197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91FEA-9FB7-4EF1-A083-7C236A2B4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Robot adaptable</a:t>
            </a:r>
          </a:p>
        </p:txBody>
      </p:sp>
      <p:pic>
        <p:nvPicPr>
          <p:cNvPr id="17410" name="Picture 2" descr="Un « robot-soignant » capable d'habiller un patient">
            <a:extLst>
              <a:ext uri="{FF2B5EF4-FFF2-40B4-BE49-F238E27FC236}">
                <a16:creationId xmlns:a16="http://schemas.microsoft.com/office/drawing/2014/main" id="{2B3B2239-072B-4457-B481-098C8B54C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90" y="1836035"/>
            <a:ext cx="8526608" cy="465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14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1AEBA3-C6CB-45AE-AB67-0EDDE8AA2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Rappel des types d’apprentissage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0289E7-E98B-44CC-91E0-0BEE26D3C113}"/>
              </a:ext>
            </a:extLst>
          </p:cNvPr>
          <p:cNvSpPr txBox="1"/>
          <p:nvPr/>
        </p:nvSpPr>
        <p:spPr>
          <a:xfrm>
            <a:off x="2172747" y="1560086"/>
            <a:ext cx="8531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Apprentissage supervisé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5C9E41-ADFE-4C85-B5C8-6CE38216A0B2}"/>
              </a:ext>
            </a:extLst>
          </p:cNvPr>
          <p:cNvSpPr txBox="1"/>
          <p:nvPr/>
        </p:nvSpPr>
        <p:spPr>
          <a:xfrm>
            <a:off x="2172748" y="2695883"/>
            <a:ext cx="8531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Apprentissage non supervisé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8E6CBF-DAC1-4B17-B372-9E4452544E78}"/>
              </a:ext>
            </a:extLst>
          </p:cNvPr>
          <p:cNvSpPr txBox="1"/>
          <p:nvPr/>
        </p:nvSpPr>
        <p:spPr>
          <a:xfrm>
            <a:off x="2172747" y="3831680"/>
            <a:ext cx="8531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Apprentissage par </a:t>
            </a:r>
            <a:r>
              <a:rPr lang="fr-FR" sz="4800" dirty="0" err="1"/>
              <a:t>renforcemnent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91514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0A44D2-4C62-458C-8065-EADC99C5F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798" y="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Aide physique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8F34CC-8B86-4CD9-88E1-0DF715C23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58" y="1216058"/>
            <a:ext cx="4403180" cy="56419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05B5D64-A25E-428F-AB76-D0098FC6BD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03" r="12697"/>
          <a:stretch/>
        </p:blipFill>
        <p:spPr>
          <a:xfrm>
            <a:off x="5021143" y="1392810"/>
            <a:ext cx="6393707" cy="528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2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451978-0168-49E3-BE57-E0034234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0483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Le monde de la finance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4F74ED0-1867-47F2-B062-64A2581B1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5" y="1321161"/>
            <a:ext cx="6325386" cy="421567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17A3E68-352D-4123-8121-4352844E8245}"/>
              </a:ext>
            </a:extLst>
          </p:cNvPr>
          <p:cNvSpPr txBox="1"/>
          <p:nvPr/>
        </p:nvSpPr>
        <p:spPr>
          <a:xfrm>
            <a:off x="6664751" y="1263192"/>
            <a:ext cx="5109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Sécurité : Capable de repérer les déraillement et anticiper les conséquences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C7886A7-C4DF-45AA-9910-B3FD3DC7CA2A}"/>
              </a:ext>
            </a:extLst>
          </p:cNvPr>
          <p:cNvSpPr txBox="1"/>
          <p:nvPr/>
        </p:nvSpPr>
        <p:spPr>
          <a:xfrm>
            <a:off x="6971152" y="2912688"/>
            <a:ext cx="3388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Trading haute fréquence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A60716A-1D3D-48A4-80B0-F7F5A3D2D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152" y="3428998"/>
            <a:ext cx="4338329" cy="288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3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7D092B-5E87-4261-842A-A289592DB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28764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Recherche fondamentale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3C7036FF-E6B8-4B2D-8DE3-83F581D57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06" y="697584"/>
            <a:ext cx="6680084" cy="607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562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44A01-BB0A-4F9B-BEF0-D8394367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0483"/>
            <a:ext cx="10515600" cy="1325563"/>
          </a:xfrm>
        </p:spPr>
        <p:txBody>
          <a:bodyPr/>
          <a:lstStyle/>
          <a:p>
            <a:r>
              <a:rPr lang="fr-FR" dirty="0"/>
              <a:t>Retrouver les mécanismes sous-jacent</a:t>
            </a:r>
          </a:p>
        </p:txBody>
      </p:sp>
      <p:pic>
        <p:nvPicPr>
          <p:cNvPr id="16386" name="Picture 2" descr="Penser ai humanoid robot analyse écran de la formule mathématique et  équation scientifique en utilisant l'intelligence artificielle et le  processus d'apprentissage machine Photo Stock - Alamy">
            <a:extLst>
              <a:ext uri="{FF2B5EF4-FFF2-40B4-BE49-F238E27FC236}">
                <a16:creationId xmlns:a16="http://schemas.microsoft.com/office/drawing/2014/main" id="{423C5856-C3D4-44B5-B710-4E2592A3D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r="8389" b="13127"/>
          <a:stretch/>
        </p:blipFill>
        <p:spPr bwMode="auto">
          <a:xfrm>
            <a:off x="0" y="791851"/>
            <a:ext cx="6617616" cy="492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3527A1D-7638-4458-AC54-E9F01B277062}"/>
              </a:ext>
            </a:extLst>
          </p:cNvPr>
          <p:cNvSpPr txBox="1"/>
          <p:nvPr/>
        </p:nvSpPr>
        <p:spPr>
          <a:xfrm>
            <a:off x="6872140" y="980388"/>
            <a:ext cx="4769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The </a:t>
            </a:r>
            <a:r>
              <a:rPr lang="fr-FR" sz="2800" dirty="0" err="1"/>
              <a:t>Ramanujan</a:t>
            </a:r>
            <a:r>
              <a:rPr lang="fr-FR" sz="2800" dirty="0"/>
              <a:t> Machine</a:t>
            </a:r>
          </a:p>
        </p:txBody>
      </p:sp>
      <p:sp>
        <p:nvSpPr>
          <p:cNvPr id="5" name="Organigramme : Procédé 4">
            <a:extLst>
              <a:ext uri="{FF2B5EF4-FFF2-40B4-BE49-F238E27FC236}">
                <a16:creationId xmlns:a16="http://schemas.microsoft.com/office/drawing/2014/main" id="{20FBD25D-6ED8-4267-8F7E-2581211C4463}"/>
              </a:ext>
            </a:extLst>
          </p:cNvPr>
          <p:cNvSpPr/>
          <p:nvPr/>
        </p:nvSpPr>
        <p:spPr>
          <a:xfrm>
            <a:off x="7202078" y="1542379"/>
            <a:ext cx="3959258" cy="152714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Intuition mathématique ?</a:t>
            </a:r>
          </a:p>
        </p:txBody>
      </p:sp>
      <p:sp>
        <p:nvSpPr>
          <p:cNvPr id="6" name="Phylactère : pensées 5">
            <a:extLst>
              <a:ext uri="{FF2B5EF4-FFF2-40B4-BE49-F238E27FC236}">
                <a16:creationId xmlns:a16="http://schemas.microsoft.com/office/drawing/2014/main" id="{3B1D002A-CDCD-47F7-BE63-E6809EE85D43}"/>
              </a:ext>
            </a:extLst>
          </p:cNvPr>
          <p:cNvSpPr/>
          <p:nvPr/>
        </p:nvSpPr>
        <p:spPr>
          <a:xfrm>
            <a:off x="7098384" y="3516199"/>
            <a:ext cx="4255416" cy="2361414"/>
          </a:xfrm>
          <a:prstGeom prst="cloudCallout">
            <a:avLst>
              <a:gd name="adj1" fmla="val -91467"/>
              <a:gd name="adj2" fmla="val -93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262977-35E0-4AD6-8FBA-26E0283DD5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715"/>
          <a:stretch/>
        </p:blipFill>
        <p:spPr>
          <a:xfrm>
            <a:off x="7669565" y="4154226"/>
            <a:ext cx="3113054" cy="8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896D08-360B-4245-950F-983846F1A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Publicité</a:t>
            </a:r>
          </a:p>
        </p:txBody>
      </p:sp>
    </p:spTree>
    <p:extLst>
      <p:ext uri="{BB962C8B-B14F-4D97-AF65-F5344CB8AC3E}">
        <p14:creationId xmlns:p14="http://schemas.microsoft.com/office/powerpoint/2010/main" val="3006428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pprentissage Supervisé : Introduction - Machine Learnia">
            <a:extLst>
              <a:ext uri="{FF2B5EF4-FFF2-40B4-BE49-F238E27FC236}">
                <a16:creationId xmlns:a16="http://schemas.microsoft.com/office/drawing/2014/main" id="{83F8F9B5-8C91-4E18-AF97-418609364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7" y="956345"/>
            <a:ext cx="8610449" cy="570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9AAF7C5-F90B-43A8-BECF-5A0C9963E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01" y="63121"/>
            <a:ext cx="10515600" cy="968725"/>
          </a:xfrm>
        </p:spPr>
        <p:txBody>
          <a:bodyPr/>
          <a:lstStyle/>
          <a:p>
            <a:pPr algn="ctr"/>
            <a:r>
              <a:rPr lang="fr-FR" dirty="0"/>
              <a:t>Apprentissage supervisé</a:t>
            </a:r>
          </a:p>
        </p:txBody>
      </p:sp>
      <p:sp>
        <p:nvSpPr>
          <p:cNvPr id="4" name="Organigramme : Procédé 3">
            <a:extLst>
              <a:ext uri="{FF2B5EF4-FFF2-40B4-BE49-F238E27FC236}">
                <a16:creationId xmlns:a16="http://schemas.microsoft.com/office/drawing/2014/main" id="{F6AE4998-05E7-4450-8AB9-FD55797C42A4}"/>
              </a:ext>
            </a:extLst>
          </p:cNvPr>
          <p:cNvSpPr/>
          <p:nvPr/>
        </p:nvSpPr>
        <p:spPr>
          <a:xfrm>
            <a:off x="8917497" y="1644242"/>
            <a:ext cx="2659310" cy="15603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Besoin de données étiquetées</a:t>
            </a:r>
          </a:p>
        </p:txBody>
      </p:sp>
    </p:spTree>
    <p:extLst>
      <p:ext uri="{BB962C8B-B14F-4D97-AF65-F5344CB8AC3E}">
        <p14:creationId xmlns:p14="http://schemas.microsoft.com/office/powerpoint/2010/main" val="161317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AAF7C5-F90B-43A8-BECF-5A0C9963E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01" y="63121"/>
            <a:ext cx="10515600" cy="968725"/>
          </a:xfrm>
        </p:spPr>
        <p:txBody>
          <a:bodyPr/>
          <a:lstStyle/>
          <a:p>
            <a:pPr algn="ctr"/>
            <a:r>
              <a:rPr lang="fr-FR" dirty="0"/>
              <a:t>Apprentissage non supervisé</a:t>
            </a:r>
          </a:p>
        </p:txBody>
      </p:sp>
      <p:sp>
        <p:nvSpPr>
          <p:cNvPr id="4" name="Organigramme : Procédé 3">
            <a:extLst>
              <a:ext uri="{FF2B5EF4-FFF2-40B4-BE49-F238E27FC236}">
                <a16:creationId xmlns:a16="http://schemas.microsoft.com/office/drawing/2014/main" id="{F6AE4998-05E7-4450-8AB9-FD55797C42A4}"/>
              </a:ext>
            </a:extLst>
          </p:cNvPr>
          <p:cNvSpPr/>
          <p:nvPr/>
        </p:nvSpPr>
        <p:spPr>
          <a:xfrm>
            <a:off x="8917497" y="1644242"/>
            <a:ext cx="2659310" cy="15603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Besoin de beaucoup de données</a:t>
            </a:r>
          </a:p>
        </p:txBody>
      </p:sp>
      <p:pic>
        <p:nvPicPr>
          <p:cNvPr id="3074" name="Picture 2" descr="CS 229 - Pense-bête d'apprentissage non-supervisé">
            <a:extLst>
              <a:ext uri="{FF2B5EF4-FFF2-40B4-BE49-F238E27FC236}">
                <a16:creationId xmlns:a16="http://schemas.microsoft.com/office/drawing/2014/main" id="{D364E993-CFBD-4921-A5FE-BAEC7604D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6" b="16037"/>
          <a:stretch/>
        </p:blipFill>
        <p:spPr bwMode="auto">
          <a:xfrm>
            <a:off x="0" y="1524000"/>
            <a:ext cx="7962568" cy="433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rganigramme : Procédé 5">
            <a:extLst>
              <a:ext uri="{FF2B5EF4-FFF2-40B4-BE49-F238E27FC236}">
                <a16:creationId xmlns:a16="http://schemas.microsoft.com/office/drawing/2014/main" id="{323F4362-DF99-4A01-9BC5-8A2ECE9C1A53}"/>
              </a:ext>
            </a:extLst>
          </p:cNvPr>
          <p:cNvSpPr/>
          <p:nvPr/>
        </p:nvSpPr>
        <p:spPr>
          <a:xfrm>
            <a:off x="8917497" y="3961002"/>
            <a:ext cx="2659310" cy="15603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Big data</a:t>
            </a:r>
          </a:p>
          <a:p>
            <a:pPr algn="ctr"/>
            <a:r>
              <a:rPr lang="fr-FR" dirty="0"/>
              <a:t>(plateformes)</a:t>
            </a:r>
          </a:p>
        </p:txBody>
      </p:sp>
    </p:spTree>
    <p:extLst>
      <p:ext uri="{BB962C8B-B14F-4D97-AF65-F5344CB8AC3E}">
        <p14:creationId xmlns:p14="http://schemas.microsoft.com/office/powerpoint/2010/main" val="6982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248E9C-9CB0-4964-A47C-8DFD3919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-26987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Apprentissage par renforcement</a:t>
            </a:r>
          </a:p>
        </p:txBody>
      </p:sp>
      <p:pic>
        <p:nvPicPr>
          <p:cNvPr id="4098" name="Picture 2" descr="Utiliser l'expertise technique dans le cadre du Machine Teaching - Azure  Architecture Center | Microsoft Docs">
            <a:extLst>
              <a:ext uri="{FF2B5EF4-FFF2-40B4-BE49-F238E27FC236}">
                <a16:creationId xmlns:a16="http://schemas.microsoft.com/office/drawing/2014/main" id="{D6994F34-231B-474F-BCBB-74A329D5B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817"/>
            <a:ext cx="8248454" cy="462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rganigramme : Procédé 2">
            <a:extLst>
              <a:ext uri="{FF2B5EF4-FFF2-40B4-BE49-F238E27FC236}">
                <a16:creationId xmlns:a16="http://schemas.microsoft.com/office/drawing/2014/main" id="{06A3ED36-536F-4FD3-AD37-88560CC38C67}"/>
              </a:ext>
            </a:extLst>
          </p:cNvPr>
          <p:cNvSpPr/>
          <p:nvPr/>
        </p:nvSpPr>
        <p:spPr>
          <a:xfrm>
            <a:off x="8960963" y="1618972"/>
            <a:ext cx="2724346" cy="143051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Besoin d’une méthode d’assentiment</a:t>
            </a:r>
          </a:p>
        </p:txBody>
      </p:sp>
      <p:sp>
        <p:nvSpPr>
          <p:cNvPr id="4" name="Organigramme : Procédé 3">
            <a:extLst>
              <a:ext uri="{FF2B5EF4-FFF2-40B4-BE49-F238E27FC236}">
                <a16:creationId xmlns:a16="http://schemas.microsoft.com/office/drawing/2014/main" id="{328686BD-D881-4859-8EF9-40791B001E88}"/>
              </a:ext>
            </a:extLst>
          </p:cNvPr>
          <p:cNvSpPr/>
          <p:nvPr/>
        </p:nvSpPr>
        <p:spPr>
          <a:xfrm>
            <a:off x="8955464" y="3893270"/>
            <a:ext cx="2724346" cy="12537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Gagné/Perdu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55243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1B805-EBBC-4A9C-A941-7597400EE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95" y="36512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Les gains de l’IA</a:t>
            </a:r>
          </a:p>
        </p:txBody>
      </p:sp>
      <p:sp>
        <p:nvSpPr>
          <p:cNvPr id="4" name="Organigramme : Procédé 3">
            <a:extLst>
              <a:ext uri="{FF2B5EF4-FFF2-40B4-BE49-F238E27FC236}">
                <a16:creationId xmlns:a16="http://schemas.microsoft.com/office/drawing/2014/main" id="{F68B649A-B605-4F08-8A9D-51A320B2F2FF}"/>
              </a:ext>
            </a:extLst>
          </p:cNvPr>
          <p:cNvSpPr/>
          <p:nvPr/>
        </p:nvSpPr>
        <p:spPr>
          <a:xfrm>
            <a:off x="1640265" y="1887717"/>
            <a:ext cx="8672660" cy="308256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Ca ne va pas du tout être exhaustif….</a:t>
            </a:r>
          </a:p>
        </p:txBody>
      </p:sp>
    </p:spTree>
    <p:extLst>
      <p:ext uri="{BB962C8B-B14F-4D97-AF65-F5344CB8AC3E}">
        <p14:creationId xmlns:p14="http://schemas.microsoft.com/office/powerpoint/2010/main" val="214289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B318453-B5DD-462D-AD69-F955BFE9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2716"/>
            <a:ext cx="10515600" cy="1325563"/>
          </a:xfrm>
        </p:spPr>
        <p:txBody>
          <a:bodyPr/>
          <a:lstStyle/>
          <a:p>
            <a:r>
              <a:rPr lang="fr-FR" dirty="0"/>
              <a:t>Tout ce qui est visuel est mieux fait par l’IA</a:t>
            </a:r>
          </a:p>
        </p:txBody>
      </p:sp>
    </p:spTree>
    <p:extLst>
      <p:ext uri="{BB962C8B-B14F-4D97-AF65-F5344CB8AC3E}">
        <p14:creationId xmlns:p14="http://schemas.microsoft.com/office/powerpoint/2010/main" val="2589569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'Université de Berne et l'Inselspital créent le Center for Artificial  Intelligence in Medicine">
            <a:extLst>
              <a:ext uri="{FF2B5EF4-FFF2-40B4-BE49-F238E27FC236}">
                <a16:creationId xmlns:a16="http://schemas.microsoft.com/office/drawing/2014/main" id="{4CEF89DE-B81C-4D56-83D7-F946E0CC0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2" y="1381125"/>
            <a:ext cx="6304223" cy="28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E32FE11-DB7F-4EE4-B5D7-187C09A8C0A6}"/>
              </a:ext>
            </a:extLst>
          </p:cNvPr>
          <p:cNvSpPr txBox="1"/>
          <p:nvPr/>
        </p:nvSpPr>
        <p:spPr>
          <a:xfrm>
            <a:off x="228552" y="4383464"/>
            <a:ext cx="630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Imagerie médicale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D4774995-41A3-4A55-A397-6F9B9482B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311" y="1321356"/>
            <a:ext cx="4787841" cy="35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F784FC7-CB89-4687-BC98-29F3BF0485DA}"/>
              </a:ext>
            </a:extLst>
          </p:cNvPr>
          <p:cNvSpPr txBox="1"/>
          <p:nvPr/>
        </p:nvSpPr>
        <p:spPr>
          <a:xfrm>
            <a:off x="6828886" y="5016631"/>
            <a:ext cx="630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Glaucome</a:t>
            </a:r>
          </a:p>
        </p:txBody>
      </p:sp>
    </p:spTree>
    <p:extLst>
      <p:ext uri="{BB962C8B-B14F-4D97-AF65-F5344CB8AC3E}">
        <p14:creationId xmlns:p14="http://schemas.microsoft.com/office/powerpoint/2010/main" val="311817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9783AC-F3C7-4C78-82B4-C55C1B04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5642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A moyen terme</a:t>
            </a:r>
          </a:p>
        </p:txBody>
      </p:sp>
      <p:pic>
        <p:nvPicPr>
          <p:cNvPr id="6146" name="Picture 2" descr="Les robots chirurgiens - Chirurgie robotique en France">
            <a:extLst>
              <a:ext uri="{FF2B5EF4-FFF2-40B4-BE49-F238E27FC236}">
                <a16:creationId xmlns:a16="http://schemas.microsoft.com/office/drawing/2014/main" id="{101693ED-34BA-4F91-B6EF-E4A9AD890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99" y="933253"/>
            <a:ext cx="5760563" cy="57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6261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239</Words>
  <Application>Microsoft Office PowerPoint</Application>
  <PresentationFormat>Grand écran</PresentationFormat>
  <Paragraphs>57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Science Project</vt:lpstr>
      <vt:lpstr>Thème Office</vt:lpstr>
      <vt:lpstr>Présentation PowerPoint</vt:lpstr>
      <vt:lpstr>Rappel des types d’apprentissage</vt:lpstr>
      <vt:lpstr>Apprentissage supervisé</vt:lpstr>
      <vt:lpstr>Apprentissage non supervisé</vt:lpstr>
      <vt:lpstr>Apprentissage par renforcement</vt:lpstr>
      <vt:lpstr>Les gains de l’IA</vt:lpstr>
      <vt:lpstr>Tout ce qui est visuel est mieux fait par l’IA</vt:lpstr>
      <vt:lpstr>Présentation PowerPoint</vt:lpstr>
      <vt:lpstr>A moyen terme</vt:lpstr>
      <vt:lpstr>Tout ce qui comporte beaucoup de paramètres et de données</vt:lpstr>
      <vt:lpstr>Milieu médical (encore )</vt:lpstr>
      <vt:lpstr>Détection précise et hors de portée de l’Homme</vt:lpstr>
      <vt:lpstr>Recherche médicale</vt:lpstr>
      <vt:lpstr>Dans le monde de l’entreprise</vt:lpstr>
      <vt:lpstr>Présentation PowerPoint</vt:lpstr>
      <vt:lpstr>Objectifs d’entreprise</vt:lpstr>
      <vt:lpstr>Contrôle qualité</vt:lpstr>
      <vt:lpstr>Aide à la prévision de l’imprévu</vt:lpstr>
      <vt:lpstr>Robot adaptable</vt:lpstr>
      <vt:lpstr>Aide physique</vt:lpstr>
      <vt:lpstr>Le monde de la finance</vt:lpstr>
      <vt:lpstr>Recherche fondamentale</vt:lpstr>
      <vt:lpstr>Retrouver les mécanismes sous-jacent</vt:lpstr>
      <vt:lpstr>Publicité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rantanplan1024 rantanplan1024</dc:creator>
  <cp:lastModifiedBy>rantanplan1024 rantanplan1024</cp:lastModifiedBy>
  <cp:revision>7</cp:revision>
  <dcterms:created xsi:type="dcterms:W3CDTF">2022-03-30T23:52:27Z</dcterms:created>
  <dcterms:modified xsi:type="dcterms:W3CDTF">2022-04-14T00:25:27Z</dcterms:modified>
</cp:coreProperties>
</file>